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33"/>
  </p:notesMasterIdLst>
  <p:sldIdLst>
    <p:sldId id="683" r:id="rId2"/>
    <p:sldId id="707" r:id="rId3"/>
    <p:sldId id="689" r:id="rId4"/>
    <p:sldId id="320" r:id="rId5"/>
    <p:sldId id="686" r:id="rId6"/>
    <p:sldId id="708" r:id="rId7"/>
    <p:sldId id="688" r:id="rId8"/>
    <p:sldId id="685" r:id="rId9"/>
    <p:sldId id="604" r:id="rId10"/>
    <p:sldId id="649" r:id="rId11"/>
    <p:sldId id="690" r:id="rId12"/>
    <p:sldId id="682" r:id="rId13"/>
    <p:sldId id="691" r:id="rId14"/>
    <p:sldId id="678" r:id="rId15"/>
    <p:sldId id="692" r:id="rId16"/>
    <p:sldId id="687" r:id="rId17"/>
    <p:sldId id="709" r:id="rId18"/>
    <p:sldId id="699" r:id="rId19"/>
    <p:sldId id="693" r:id="rId20"/>
    <p:sldId id="694" r:id="rId21"/>
    <p:sldId id="701" r:id="rId22"/>
    <p:sldId id="698" r:id="rId23"/>
    <p:sldId id="700" r:id="rId24"/>
    <p:sldId id="695" r:id="rId25"/>
    <p:sldId id="702" r:id="rId26"/>
    <p:sldId id="696" r:id="rId27"/>
    <p:sldId id="703" r:id="rId28"/>
    <p:sldId id="697" r:id="rId29"/>
    <p:sldId id="704" r:id="rId30"/>
    <p:sldId id="705" r:id="rId31"/>
    <p:sldId id="706" r:id="rId32"/>
  </p:sldIdLst>
  <p:sldSz cx="1828800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0" userDrawn="1">
          <p15:clr>
            <a:srgbClr val="A4A3A4"/>
          </p15:clr>
        </p15:guide>
        <p15:guide id="2" orient="horz" pos="8140" userDrawn="1">
          <p15:clr>
            <a:srgbClr val="A4A3A4"/>
          </p15:clr>
        </p15:guide>
        <p15:guide id="3" pos="10715" userDrawn="1">
          <p15:clr>
            <a:srgbClr val="A4A3A4"/>
          </p15:clr>
        </p15:guide>
        <p15:guide id="4" pos="798" userDrawn="1">
          <p15:clr>
            <a:srgbClr val="A4A3A4"/>
          </p15:clr>
        </p15:guide>
        <p15:guide id="5" pos="57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6666"/>
    <a:srgbClr val="445469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5" autoAdjust="0"/>
    <p:restoredTop sz="99409" autoAdjust="0"/>
  </p:normalViewPr>
  <p:slideViewPr>
    <p:cSldViewPr snapToGrid="0" snapToObjects="1">
      <p:cViewPr varScale="1">
        <p:scale>
          <a:sx n="56" d="100"/>
          <a:sy n="56" d="100"/>
        </p:scale>
        <p:origin x="-592" y="-120"/>
      </p:cViewPr>
      <p:guideLst>
        <p:guide orient="horz" pos="8639"/>
        <p:guide pos="1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01/04/15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7543801" y="2521312"/>
            <a:ext cx="3200399" cy="32004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1"/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6824961" y="517931"/>
            <a:ext cx="1186084" cy="108976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6965334" y="685794"/>
            <a:ext cx="905339" cy="754034"/>
          </a:xfrm>
          <a:prstGeom prst="rect">
            <a:avLst/>
          </a:prstGeom>
          <a:noFill/>
        </p:spPr>
        <p:txBody>
          <a:bodyPr wrap="none" lIns="137141" tIns="68571" rIns="137141" bIns="68571" rtlCol="0">
            <a:spAutoFit/>
          </a:bodyPr>
          <a:lstStyle/>
          <a:p>
            <a:pPr algn="ctr"/>
            <a:fld id="{260E2A6B-A809-4840-BF14-8648BC0BDF87}" type="slidenum">
              <a:rPr lang="id-ID" sz="40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40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7291599" y="517931"/>
            <a:ext cx="719445" cy="7223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37131" y="607070"/>
            <a:ext cx="605577" cy="461775"/>
          </a:xfrm>
          <a:prstGeom prst="rect">
            <a:avLst/>
          </a:prstGeom>
          <a:noFill/>
        </p:spPr>
        <p:txBody>
          <a:bodyPr wrap="none" lIns="137141" tIns="68571" rIns="137141" bIns="68571" rtlCol="0">
            <a:spAutoFit/>
          </a:bodyPr>
          <a:lstStyle/>
          <a:p>
            <a:pPr algn="ctr"/>
            <a:fld id="{260E2A6B-A809-4840-BF14-8648BC0BDF87}" type="slidenum">
              <a:rPr lang="id-ID" sz="2101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101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68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2382" y="0"/>
            <a:ext cx="1828800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6791709" y="517931"/>
            <a:ext cx="1219336" cy="1094738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48707" y="688283"/>
            <a:ext cx="905339" cy="754034"/>
          </a:xfrm>
          <a:prstGeom prst="rect">
            <a:avLst/>
          </a:prstGeom>
          <a:noFill/>
        </p:spPr>
        <p:txBody>
          <a:bodyPr wrap="none" lIns="137141" tIns="68571" rIns="137141" bIns="68571" rtlCol="0">
            <a:spAutoFit/>
          </a:bodyPr>
          <a:lstStyle/>
          <a:p>
            <a:pPr algn="ctr"/>
            <a:fld id="{260E2A6B-A809-4840-BF14-8648BC0BDF87}" type="slidenum">
              <a:rPr lang="id-ID" sz="40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40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94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5" r:id="rId2"/>
    <p:sldLayoutId id="2147483807" r:id="rId3"/>
    <p:sldLayoutId id="2147483810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Lato Regular"/>
          <a:ea typeface="+mj-ea"/>
          <a:cs typeface="Lato Regular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7922" r="62333" b="21069"/>
          <a:stretch/>
        </p:blipFill>
        <p:spPr bwMode="auto">
          <a:xfrm>
            <a:off x="-16934" y="0"/>
            <a:ext cx="18400785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40"/>
          <p:cNvSpPr/>
          <p:nvPr/>
        </p:nvSpPr>
        <p:spPr>
          <a:xfrm>
            <a:off x="14582675" y="3801009"/>
            <a:ext cx="2861798" cy="1110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Yatırım Dönemi</a:t>
            </a:r>
          </a:p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450.000 TL</a:t>
            </a:r>
            <a:endParaRPr lang="id-ID" sz="2701" dirty="0">
              <a:latin typeface="Calibri" panose="020F0502020204030204" pitchFamily="34" charset="0"/>
            </a:endParaRPr>
          </a:p>
        </p:txBody>
      </p:sp>
      <p:sp>
        <p:nvSpPr>
          <p:cNvPr id="212" name="Rectangle 141"/>
          <p:cNvSpPr/>
          <p:nvPr/>
        </p:nvSpPr>
        <p:spPr>
          <a:xfrm>
            <a:off x="14582675" y="5419659"/>
            <a:ext cx="2861798" cy="11101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İşletme Dönemi</a:t>
            </a:r>
          </a:p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1.050.000 TL</a:t>
            </a:r>
            <a:endParaRPr lang="id-ID" sz="2701" dirty="0">
              <a:latin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920360" y="573250"/>
            <a:ext cx="13032647" cy="1173864"/>
            <a:chOff x="5695123" y="-726257"/>
            <a:chExt cx="15604423" cy="2287699"/>
          </a:xfrm>
        </p:grpSpPr>
        <p:sp>
          <p:nvSpPr>
            <p:cNvPr id="65" name="TextBox 64"/>
            <p:cNvSpPr txBox="1"/>
            <p:nvPr/>
          </p:nvSpPr>
          <p:spPr>
            <a:xfrm>
              <a:off x="5695123" y="-726257"/>
              <a:ext cx="15604423" cy="2114979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tr-TR" sz="6602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Lato Regular"/>
                </a:rPr>
                <a:t>4. Bölge İçin Örnek Uygulama</a:t>
              </a:r>
              <a:endParaRPr lang="id-ID" sz="6602" b="1" dirty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714260" y="1470003"/>
              <a:ext cx="1553038" cy="914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ctr"/>
              <a:endParaRPr lang="en-US" sz="2701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1482064" y="2398837"/>
            <a:ext cx="12208664" cy="4563289"/>
            <a:chOff x="1482064" y="2398837"/>
            <a:chExt cx="12208664" cy="4563289"/>
          </a:xfrm>
        </p:grpSpPr>
        <p:grpSp>
          <p:nvGrpSpPr>
            <p:cNvPr id="111" name="Group 2"/>
            <p:cNvGrpSpPr>
              <a:grpSpLocks/>
            </p:cNvGrpSpPr>
            <p:nvPr/>
          </p:nvGrpSpPr>
          <p:grpSpPr bwMode="auto">
            <a:xfrm>
              <a:off x="10972706" y="2454947"/>
              <a:ext cx="2714625" cy="3638626"/>
              <a:chOff x="12" y="460"/>
              <a:chExt cx="2280" cy="4072"/>
            </a:xfrm>
          </p:grpSpPr>
          <p:sp>
            <p:nvSpPr>
              <p:cNvPr id="113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407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125" name="Rectangle 16"/>
              <p:cNvSpPr>
                <a:spLocks/>
              </p:cNvSpPr>
              <p:nvPr/>
            </p:nvSpPr>
            <p:spPr bwMode="auto">
              <a:xfrm>
                <a:off x="12" y="1968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482064" y="2477965"/>
              <a:ext cx="2714625" cy="4462393"/>
              <a:chOff x="12" y="460"/>
              <a:chExt cx="2280" cy="4476"/>
            </a:xfrm>
          </p:grpSpPr>
          <p:sp>
            <p:nvSpPr>
              <p:cNvPr id="8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407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11" name="Rectangle 7"/>
              <p:cNvSpPr>
                <a:spLocks/>
              </p:cNvSpPr>
              <p:nvPr/>
            </p:nvSpPr>
            <p:spPr bwMode="auto">
              <a:xfrm>
                <a:off x="12" y="2068"/>
                <a:ext cx="2280" cy="28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12" name="Rectangle 8"/>
              <p:cNvSpPr>
                <a:spLocks/>
              </p:cNvSpPr>
              <p:nvPr/>
            </p:nvSpPr>
            <p:spPr bwMode="auto">
              <a:xfrm>
                <a:off x="548" y="832"/>
                <a:ext cx="11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299" rIns="34299" anchor="ctr"/>
              <a:lstStyle/>
              <a:p>
                <a:pPr algn="ctr"/>
                <a:r>
                  <a:rPr lang="tr-TR" sz="2000" b="1" dirty="0" smtClean="0">
                    <a:ea typeface="ＭＳ Ｐゴシック" charset="0"/>
                    <a:cs typeface="ＭＳ Ｐゴシック" charset="0"/>
                    <a:sym typeface="Lato Bold" charset="0"/>
                  </a:rPr>
                  <a:t>Yatırım Tutarı</a:t>
                </a:r>
                <a:endParaRPr lang="en-US" sz="2000" b="1" dirty="0">
                  <a:ea typeface="ＭＳ Ｐゴシック" charset="0"/>
                  <a:cs typeface="ＭＳ Ｐゴシック" charset="0"/>
                  <a:sym typeface="Lato Bold" charset="0"/>
                </a:endParaRPr>
              </a:p>
            </p:txBody>
          </p:sp>
          <p:sp>
            <p:nvSpPr>
              <p:cNvPr id="14" name="Rectangle 10"/>
              <p:cNvSpPr>
                <a:spLocks/>
              </p:cNvSpPr>
              <p:nvPr/>
            </p:nvSpPr>
            <p:spPr bwMode="auto">
              <a:xfrm>
                <a:off x="240" y="2699"/>
                <a:ext cx="1776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  <a:spcBef>
                    <a:spcPts val="1275"/>
                  </a:spcBef>
                </a:pPr>
                <a:r>
                  <a:rPr lang="tr-T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 charset="0"/>
                    <a:cs typeface="Lato Light"/>
                    <a:sym typeface="Lato Bold" charset="0"/>
                  </a:rPr>
                  <a:t>5.000.000 </a:t>
                </a:r>
              </a:p>
              <a:p>
                <a:pPr algn="ctr">
                  <a:lnSpc>
                    <a:spcPct val="120000"/>
                  </a:lnSpc>
                  <a:spcBef>
                    <a:spcPts val="1275"/>
                  </a:spcBef>
                </a:pPr>
                <a:r>
                  <a:rPr lang="tr-T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 charset="0"/>
                    <a:cs typeface="Lato Light"/>
                    <a:sym typeface="Lato Bold" charset="0"/>
                  </a:rPr>
                  <a:t>TL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Regular" charset="0"/>
                </a:endParaRPr>
              </a:p>
            </p:txBody>
          </p:sp>
          <p:sp>
            <p:nvSpPr>
              <p:cNvPr id="20" name="Rectangle 16"/>
              <p:cNvSpPr>
                <a:spLocks/>
              </p:cNvSpPr>
              <p:nvPr/>
            </p:nvSpPr>
            <p:spPr bwMode="auto">
              <a:xfrm>
                <a:off x="12" y="1776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grpSp>
          <p:nvGrpSpPr>
            <p:cNvPr id="81" name="Group 2"/>
            <p:cNvGrpSpPr>
              <a:grpSpLocks/>
            </p:cNvGrpSpPr>
            <p:nvPr/>
          </p:nvGrpSpPr>
          <p:grpSpPr bwMode="auto">
            <a:xfrm>
              <a:off x="4667829" y="2398837"/>
              <a:ext cx="2714625" cy="3115690"/>
              <a:chOff x="12" y="460"/>
              <a:chExt cx="2280" cy="3348"/>
            </a:xfrm>
          </p:grpSpPr>
          <p:sp>
            <p:nvSpPr>
              <p:cNvPr id="83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348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95" name="Rectangle 16"/>
              <p:cNvSpPr>
                <a:spLocks/>
              </p:cNvSpPr>
              <p:nvPr/>
            </p:nvSpPr>
            <p:spPr bwMode="auto">
              <a:xfrm>
                <a:off x="12" y="1968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grpSp>
          <p:nvGrpSpPr>
            <p:cNvPr id="96" name="Group 2"/>
            <p:cNvGrpSpPr>
              <a:grpSpLocks/>
            </p:cNvGrpSpPr>
            <p:nvPr/>
          </p:nvGrpSpPr>
          <p:grpSpPr bwMode="auto">
            <a:xfrm>
              <a:off x="7793278" y="2400360"/>
              <a:ext cx="2714625" cy="3804498"/>
              <a:chOff x="12" y="460"/>
              <a:chExt cx="2280" cy="4072"/>
            </a:xfrm>
          </p:grpSpPr>
          <p:sp>
            <p:nvSpPr>
              <p:cNvPr id="98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407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110" name="Rectangle 16"/>
              <p:cNvSpPr>
                <a:spLocks/>
              </p:cNvSpPr>
              <p:nvPr/>
            </p:nvSpPr>
            <p:spPr bwMode="auto">
              <a:xfrm>
                <a:off x="12" y="1968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sp>
          <p:nvSpPr>
            <p:cNvPr id="171" name="Rectangle 8"/>
            <p:cNvSpPr>
              <a:spLocks/>
            </p:cNvSpPr>
            <p:nvPr/>
          </p:nvSpPr>
          <p:spPr bwMode="auto">
            <a:xfrm>
              <a:off x="4857647" y="2854273"/>
              <a:ext cx="2248576" cy="4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rIns="34299" anchor="ctr"/>
            <a:lstStyle/>
            <a:p>
              <a:pPr algn="ctr"/>
              <a:r>
                <a:rPr lang="tr-TR" sz="2000" b="1" dirty="0" smtClean="0">
                  <a:ea typeface="ＭＳ Ｐゴシック" charset="0"/>
                  <a:cs typeface="ＭＳ Ｐゴシック" charset="0"/>
                  <a:sym typeface="Lato Bold" charset="0"/>
                </a:rPr>
                <a:t>Yatırıma Katkı Oranı</a:t>
              </a:r>
              <a:endParaRPr lang="en-US" sz="2000" b="1" dirty="0">
                <a:ea typeface="ＭＳ Ｐゴシック" charset="0"/>
                <a:cs typeface="ＭＳ Ｐゴシック" charset="0"/>
                <a:sym typeface="Lato Bold" charset="0"/>
              </a:endParaRPr>
            </a:p>
          </p:txBody>
        </p:sp>
        <p:sp>
          <p:nvSpPr>
            <p:cNvPr id="172" name="Rectangle 8"/>
            <p:cNvSpPr>
              <a:spLocks/>
            </p:cNvSpPr>
            <p:nvPr/>
          </p:nvSpPr>
          <p:spPr bwMode="auto">
            <a:xfrm>
              <a:off x="8047241" y="2859712"/>
              <a:ext cx="2248576" cy="4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rIns="34299" anchor="ctr"/>
            <a:lstStyle/>
            <a:p>
              <a:pPr algn="ctr"/>
              <a:r>
                <a:rPr lang="tr-TR" sz="2000" b="1" dirty="0" smtClean="0">
                  <a:ea typeface="ＭＳ Ｐゴシック" charset="0"/>
                  <a:cs typeface="ＭＳ Ｐゴシック" charset="0"/>
                  <a:sym typeface="Lato Bold" charset="0"/>
                </a:rPr>
                <a:t>Vergi İndirimi Tutarı</a:t>
              </a:r>
              <a:endParaRPr lang="en-US" sz="2000" b="1" dirty="0">
                <a:ea typeface="ＭＳ Ｐゴシック" charset="0"/>
                <a:cs typeface="ＭＳ Ｐゴシック" charset="0"/>
                <a:sym typeface="Lato Bold" charset="0"/>
              </a:endParaRPr>
            </a:p>
          </p:txBody>
        </p:sp>
        <p:sp>
          <p:nvSpPr>
            <p:cNvPr id="173" name="Rectangle 8"/>
            <p:cNvSpPr>
              <a:spLocks/>
            </p:cNvSpPr>
            <p:nvPr/>
          </p:nvSpPr>
          <p:spPr bwMode="auto">
            <a:xfrm>
              <a:off x="11171519" y="2848822"/>
              <a:ext cx="2248576" cy="4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rIns="34299" anchor="ctr"/>
            <a:lstStyle/>
            <a:p>
              <a:pPr algn="ctr"/>
              <a:r>
                <a:rPr lang="tr-TR" sz="2000" b="1" dirty="0" smtClean="0">
                  <a:ea typeface="ＭＳ Ｐゴシック" charset="0"/>
                  <a:cs typeface="ＭＳ Ｐゴシック" charset="0"/>
                  <a:sym typeface="Lato Bold" charset="0"/>
                </a:rPr>
                <a:t>Yatırım Döneminde Kullanılabilecek Vergi İndirimi Oranı</a:t>
              </a:r>
              <a:endParaRPr lang="en-US" sz="2000" b="1" dirty="0">
                <a:ea typeface="ＭＳ Ｐゴシック" charset="0"/>
                <a:cs typeface="ＭＳ Ｐゴシック" charset="0"/>
                <a:sym typeface="Lato Bold" charset="0"/>
              </a:endParaRPr>
            </a:p>
          </p:txBody>
        </p:sp>
        <p:sp>
          <p:nvSpPr>
            <p:cNvPr id="174" name="Rectangle 7"/>
            <p:cNvSpPr>
              <a:spLocks/>
            </p:cNvSpPr>
            <p:nvPr/>
          </p:nvSpPr>
          <p:spPr bwMode="auto">
            <a:xfrm>
              <a:off x="4671658" y="4102845"/>
              <a:ext cx="2714625" cy="28592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sz="2701" dirty="0">
                <a:latin typeface="Lato Light"/>
              </a:endParaRPr>
            </a:p>
          </p:txBody>
        </p:sp>
        <p:sp>
          <p:nvSpPr>
            <p:cNvPr id="175" name="Rectangle 10"/>
            <p:cNvSpPr>
              <a:spLocks/>
            </p:cNvSpPr>
            <p:nvPr/>
          </p:nvSpPr>
          <p:spPr bwMode="auto">
            <a:xfrm>
              <a:off x="4959450" y="4699268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4. Bölge %30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  <p:sp>
          <p:nvSpPr>
            <p:cNvPr id="177" name="Rectangle 7"/>
            <p:cNvSpPr>
              <a:spLocks/>
            </p:cNvSpPr>
            <p:nvPr/>
          </p:nvSpPr>
          <p:spPr bwMode="auto">
            <a:xfrm>
              <a:off x="7795936" y="4091955"/>
              <a:ext cx="2714625" cy="28592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sz="2701" dirty="0">
                <a:latin typeface="Lato Light"/>
              </a:endParaRPr>
            </a:p>
          </p:txBody>
        </p:sp>
        <p:sp>
          <p:nvSpPr>
            <p:cNvPr id="178" name="Rectangle 10"/>
            <p:cNvSpPr>
              <a:spLocks/>
            </p:cNvSpPr>
            <p:nvPr/>
          </p:nvSpPr>
          <p:spPr bwMode="auto">
            <a:xfrm>
              <a:off x="8067399" y="4688378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1.500.000</a:t>
              </a:r>
            </a:p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TL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  <p:sp>
          <p:nvSpPr>
            <p:cNvPr id="180" name="Rectangle 10"/>
            <p:cNvSpPr>
              <a:spLocks/>
            </p:cNvSpPr>
            <p:nvPr/>
          </p:nvSpPr>
          <p:spPr bwMode="auto">
            <a:xfrm>
              <a:off x="11273322" y="4693817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1.500.000</a:t>
              </a:r>
            </a:p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TL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  <p:sp>
          <p:nvSpPr>
            <p:cNvPr id="181" name="Rectangle 7"/>
            <p:cNvSpPr>
              <a:spLocks/>
            </p:cNvSpPr>
            <p:nvPr/>
          </p:nvSpPr>
          <p:spPr bwMode="auto">
            <a:xfrm>
              <a:off x="10976103" y="4102845"/>
              <a:ext cx="2714625" cy="28592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sz="2701" dirty="0">
                <a:latin typeface="Lato Light"/>
              </a:endParaRPr>
            </a:p>
          </p:txBody>
        </p:sp>
        <p:sp>
          <p:nvSpPr>
            <p:cNvPr id="182" name="Rectangle 10"/>
            <p:cNvSpPr>
              <a:spLocks/>
            </p:cNvSpPr>
            <p:nvPr/>
          </p:nvSpPr>
          <p:spPr bwMode="auto">
            <a:xfrm>
              <a:off x="11240664" y="5183687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%30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</p:grpSp>
      <p:grpSp>
        <p:nvGrpSpPr>
          <p:cNvPr id="183" name="Grup 182"/>
          <p:cNvGrpSpPr/>
          <p:nvPr/>
        </p:nvGrpSpPr>
        <p:grpSpPr>
          <a:xfrm>
            <a:off x="1487503" y="7335634"/>
            <a:ext cx="12208664" cy="4563289"/>
            <a:chOff x="1482064" y="2398837"/>
            <a:chExt cx="12208664" cy="4563289"/>
          </a:xfrm>
        </p:grpSpPr>
        <p:grpSp>
          <p:nvGrpSpPr>
            <p:cNvPr id="184" name="Group 2"/>
            <p:cNvGrpSpPr>
              <a:grpSpLocks/>
            </p:cNvGrpSpPr>
            <p:nvPr/>
          </p:nvGrpSpPr>
          <p:grpSpPr bwMode="auto">
            <a:xfrm>
              <a:off x="10972706" y="2454947"/>
              <a:ext cx="2714625" cy="3638626"/>
              <a:chOff x="12" y="460"/>
              <a:chExt cx="2280" cy="4072"/>
            </a:xfrm>
          </p:grpSpPr>
          <p:sp>
            <p:nvSpPr>
              <p:cNvPr id="207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407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208" name="Rectangle 16"/>
              <p:cNvSpPr>
                <a:spLocks/>
              </p:cNvSpPr>
              <p:nvPr/>
            </p:nvSpPr>
            <p:spPr bwMode="auto">
              <a:xfrm>
                <a:off x="12" y="1968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grpSp>
          <p:nvGrpSpPr>
            <p:cNvPr id="185" name="Group 2"/>
            <p:cNvGrpSpPr>
              <a:grpSpLocks/>
            </p:cNvGrpSpPr>
            <p:nvPr/>
          </p:nvGrpSpPr>
          <p:grpSpPr bwMode="auto">
            <a:xfrm>
              <a:off x="1482064" y="2477965"/>
              <a:ext cx="2714625" cy="4462393"/>
              <a:chOff x="12" y="460"/>
              <a:chExt cx="2280" cy="4476"/>
            </a:xfrm>
          </p:grpSpPr>
          <p:sp>
            <p:nvSpPr>
              <p:cNvPr id="202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407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203" name="Rectangle 7"/>
              <p:cNvSpPr>
                <a:spLocks/>
              </p:cNvSpPr>
              <p:nvPr/>
            </p:nvSpPr>
            <p:spPr bwMode="auto">
              <a:xfrm>
                <a:off x="12" y="2068"/>
                <a:ext cx="2280" cy="28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204" name="Rectangle 8"/>
              <p:cNvSpPr>
                <a:spLocks/>
              </p:cNvSpPr>
              <p:nvPr/>
            </p:nvSpPr>
            <p:spPr bwMode="auto">
              <a:xfrm>
                <a:off x="548" y="832"/>
                <a:ext cx="11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4299" rIns="34299" anchor="ctr"/>
              <a:lstStyle/>
              <a:p>
                <a:pPr algn="ctr"/>
                <a:r>
                  <a:rPr lang="tr-TR" sz="2000" b="1" dirty="0" smtClean="0">
                    <a:ea typeface="ＭＳ Ｐゴシック" charset="0"/>
                    <a:cs typeface="ＭＳ Ｐゴシック" charset="0"/>
                    <a:sym typeface="Lato Bold" charset="0"/>
                  </a:rPr>
                  <a:t>Yatırım Tutarı</a:t>
                </a:r>
                <a:endParaRPr lang="en-US" sz="2000" b="1" dirty="0">
                  <a:ea typeface="ＭＳ Ｐゴシック" charset="0"/>
                  <a:cs typeface="ＭＳ Ｐゴシック" charset="0"/>
                  <a:sym typeface="Lato Bold" charset="0"/>
                </a:endParaRPr>
              </a:p>
            </p:txBody>
          </p:sp>
          <p:sp>
            <p:nvSpPr>
              <p:cNvPr id="205" name="Rectangle 10"/>
              <p:cNvSpPr>
                <a:spLocks/>
              </p:cNvSpPr>
              <p:nvPr/>
            </p:nvSpPr>
            <p:spPr bwMode="auto">
              <a:xfrm>
                <a:off x="240" y="2699"/>
                <a:ext cx="1776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  <a:spcBef>
                    <a:spcPts val="1275"/>
                  </a:spcBef>
                </a:pPr>
                <a:r>
                  <a:rPr lang="tr-T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 charset="0"/>
                    <a:cs typeface="Lato Light"/>
                    <a:sym typeface="Lato Bold" charset="0"/>
                  </a:rPr>
                  <a:t>5.000.000 </a:t>
                </a:r>
              </a:p>
              <a:p>
                <a:pPr algn="ctr">
                  <a:lnSpc>
                    <a:spcPct val="120000"/>
                  </a:lnSpc>
                  <a:spcBef>
                    <a:spcPts val="1275"/>
                  </a:spcBef>
                </a:pPr>
                <a:r>
                  <a:rPr lang="tr-T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 charset="0"/>
                    <a:cs typeface="Lato Light"/>
                    <a:sym typeface="Lato Bold" charset="0"/>
                  </a:rPr>
                  <a:t>TL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Regular" charset="0"/>
                </a:endParaRPr>
              </a:p>
            </p:txBody>
          </p:sp>
          <p:sp>
            <p:nvSpPr>
              <p:cNvPr id="206" name="Rectangle 16"/>
              <p:cNvSpPr>
                <a:spLocks/>
              </p:cNvSpPr>
              <p:nvPr/>
            </p:nvSpPr>
            <p:spPr bwMode="auto">
              <a:xfrm>
                <a:off x="12" y="1776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grpSp>
          <p:nvGrpSpPr>
            <p:cNvPr id="186" name="Group 2"/>
            <p:cNvGrpSpPr>
              <a:grpSpLocks/>
            </p:cNvGrpSpPr>
            <p:nvPr/>
          </p:nvGrpSpPr>
          <p:grpSpPr bwMode="auto">
            <a:xfrm>
              <a:off x="4667829" y="2398837"/>
              <a:ext cx="2714625" cy="3115690"/>
              <a:chOff x="12" y="460"/>
              <a:chExt cx="2280" cy="3348"/>
            </a:xfrm>
          </p:grpSpPr>
          <p:sp>
            <p:nvSpPr>
              <p:cNvPr id="200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3348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201" name="Rectangle 16"/>
              <p:cNvSpPr>
                <a:spLocks/>
              </p:cNvSpPr>
              <p:nvPr/>
            </p:nvSpPr>
            <p:spPr bwMode="auto">
              <a:xfrm>
                <a:off x="12" y="1968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grpSp>
          <p:nvGrpSpPr>
            <p:cNvPr id="187" name="Group 2"/>
            <p:cNvGrpSpPr>
              <a:grpSpLocks/>
            </p:cNvGrpSpPr>
            <p:nvPr/>
          </p:nvGrpSpPr>
          <p:grpSpPr bwMode="auto">
            <a:xfrm>
              <a:off x="7793278" y="2400360"/>
              <a:ext cx="2714625" cy="3804498"/>
              <a:chOff x="12" y="460"/>
              <a:chExt cx="2280" cy="4072"/>
            </a:xfrm>
          </p:grpSpPr>
          <p:sp>
            <p:nvSpPr>
              <p:cNvPr id="198" name="Rectangle 4"/>
              <p:cNvSpPr>
                <a:spLocks/>
              </p:cNvSpPr>
              <p:nvPr/>
            </p:nvSpPr>
            <p:spPr bwMode="auto">
              <a:xfrm>
                <a:off x="12" y="460"/>
                <a:ext cx="2280" cy="4072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  <p:sp>
            <p:nvSpPr>
              <p:cNvPr id="199" name="Rectangle 16"/>
              <p:cNvSpPr>
                <a:spLocks/>
              </p:cNvSpPr>
              <p:nvPr/>
            </p:nvSpPr>
            <p:spPr bwMode="auto">
              <a:xfrm>
                <a:off x="12" y="1968"/>
                <a:ext cx="2280" cy="16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es-ES" sz="2701" dirty="0">
                  <a:latin typeface="Lato Light"/>
                </a:endParaRPr>
              </a:p>
            </p:txBody>
          </p:sp>
        </p:grpSp>
        <p:sp>
          <p:nvSpPr>
            <p:cNvPr id="188" name="Rectangle 8"/>
            <p:cNvSpPr>
              <a:spLocks/>
            </p:cNvSpPr>
            <p:nvPr/>
          </p:nvSpPr>
          <p:spPr bwMode="auto">
            <a:xfrm>
              <a:off x="4857647" y="2854273"/>
              <a:ext cx="2248576" cy="4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rIns="34299" anchor="ctr"/>
            <a:lstStyle/>
            <a:p>
              <a:pPr algn="ctr"/>
              <a:r>
                <a:rPr lang="tr-TR" sz="2000" b="1" dirty="0" smtClean="0">
                  <a:ea typeface="ＭＳ Ｐゴシック" charset="0"/>
                  <a:cs typeface="ＭＳ Ｐゴシック" charset="0"/>
                  <a:sym typeface="Lato Bold" charset="0"/>
                </a:rPr>
                <a:t>Yatırıma Katkı Oranı</a:t>
              </a:r>
              <a:endParaRPr lang="en-US" sz="2000" b="1" dirty="0">
                <a:ea typeface="ＭＳ Ｐゴシック" charset="0"/>
                <a:cs typeface="ＭＳ Ｐゴシック" charset="0"/>
                <a:sym typeface="Lato Bold" charset="0"/>
              </a:endParaRPr>
            </a:p>
          </p:txBody>
        </p:sp>
        <p:sp>
          <p:nvSpPr>
            <p:cNvPr id="189" name="Rectangle 8"/>
            <p:cNvSpPr>
              <a:spLocks/>
            </p:cNvSpPr>
            <p:nvPr/>
          </p:nvSpPr>
          <p:spPr bwMode="auto">
            <a:xfrm>
              <a:off x="8047241" y="2859712"/>
              <a:ext cx="2248576" cy="4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rIns="34299" anchor="ctr"/>
            <a:lstStyle/>
            <a:p>
              <a:pPr algn="ctr"/>
              <a:r>
                <a:rPr lang="tr-TR" sz="2000" b="1" dirty="0" smtClean="0">
                  <a:ea typeface="ＭＳ Ｐゴシック" charset="0"/>
                  <a:cs typeface="ＭＳ Ｐゴシック" charset="0"/>
                  <a:sym typeface="Lato Bold" charset="0"/>
                </a:rPr>
                <a:t>Vergi İndirimi Tutarı</a:t>
              </a:r>
              <a:endParaRPr lang="en-US" sz="2000" b="1" dirty="0">
                <a:ea typeface="ＭＳ Ｐゴシック" charset="0"/>
                <a:cs typeface="ＭＳ Ｐゴシック" charset="0"/>
                <a:sym typeface="Lato Bold" charset="0"/>
              </a:endParaRPr>
            </a:p>
          </p:txBody>
        </p:sp>
        <p:sp>
          <p:nvSpPr>
            <p:cNvPr id="190" name="Rectangle 8"/>
            <p:cNvSpPr>
              <a:spLocks/>
            </p:cNvSpPr>
            <p:nvPr/>
          </p:nvSpPr>
          <p:spPr bwMode="auto">
            <a:xfrm>
              <a:off x="11171519" y="2848822"/>
              <a:ext cx="2248576" cy="4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9" rIns="34299" anchor="ctr"/>
            <a:lstStyle/>
            <a:p>
              <a:pPr algn="ctr"/>
              <a:r>
                <a:rPr lang="tr-TR" sz="2000" b="1" dirty="0" smtClean="0">
                  <a:ea typeface="ＭＳ Ｐゴシック" charset="0"/>
                  <a:cs typeface="ＭＳ Ｐゴシック" charset="0"/>
                  <a:sym typeface="Lato Bold" charset="0"/>
                </a:rPr>
                <a:t>Yatırım Döneminde Kullanılabilecek Vergi İndirimi Oranı</a:t>
              </a:r>
              <a:endParaRPr lang="en-US" sz="2000" b="1" dirty="0">
                <a:ea typeface="ＭＳ Ｐゴシック" charset="0"/>
                <a:cs typeface="ＭＳ Ｐゴシック" charset="0"/>
                <a:sym typeface="Lato Bold" charset="0"/>
              </a:endParaRPr>
            </a:p>
          </p:txBody>
        </p:sp>
        <p:sp>
          <p:nvSpPr>
            <p:cNvPr id="191" name="Rectangle 7"/>
            <p:cNvSpPr>
              <a:spLocks/>
            </p:cNvSpPr>
            <p:nvPr/>
          </p:nvSpPr>
          <p:spPr bwMode="auto">
            <a:xfrm>
              <a:off x="4671658" y="4102845"/>
              <a:ext cx="2714625" cy="28592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sz="2701" dirty="0">
                <a:latin typeface="Lato Light"/>
              </a:endParaRPr>
            </a:p>
          </p:txBody>
        </p:sp>
        <p:sp>
          <p:nvSpPr>
            <p:cNvPr id="192" name="Rectangle 10"/>
            <p:cNvSpPr>
              <a:spLocks/>
            </p:cNvSpPr>
            <p:nvPr/>
          </p:nvSpPr>
          <p:spPr bwMode="auto">
            <a:xfrm>
              <a:off x="4959450" y="4699268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4. Bölge %30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  <p:sp>
          <p:nvSpPr>
            <p:cNvPr id="193" name="Rectangle 7"/>
            <p:cNvSpPr>
              <a:spLocks/>
            </p:cNvSpPr>
            <p:nvPr/>
          </p:nvSpPr>
          <p:spPr bwMode="auto">
            <a:xfrm>
              <a:off x="7795936" y="4091955"/>
              <a:ext cx="2714625" cy="28592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sz="2701" dirty="0">
                <a:latin typeface="Lato Light"/>
              </a:endParaRPr>
            </a:p>
          </p:txBody>
        </p:sp>
        <p:sp>
          <p:nvSpPr>
            <p:cNvPr id="194" name="Rectangle 10"/>
            <p:cNvSpPr>
              <a:spLocks/>
            </p:cNvSpPr>
            <p:nvPr/>
          </p:nvSpPr>
          <p:spPr bwMode="auto">
            <a:xfrm>
              <a:off x="8067399" y="4688378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1.500.000</a:t>
              </a:r>
            </a:p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TL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  <p:sp>
          <p:nvSpPr>
            <p:cNvPr id="195" name="Rectangle 10"/>
            <p:cNvSpPr>
              <a:spLocks/>
            </p:cNvSpPr>
            <p:nvPr/>
          </p:nvSpPr>
          <p:spPr bwMode="auto">
            <a:xfrm>
              <a:off x="11273322" y="4693817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1.500.000</a:t>
              </a:r>
            </a:p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TL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  <p:sp>
          <p:nvSpPr>
            <p:cNvPr id="196" name="Rectangle 7"/>
            <p:cNvSpPr>
              <a:spLocks/>
            </p:cNvSpPr>
            <p:nvPr/>
          </p:nvSpPr>
          <p:spPr bwMode="auto">
            <a:xfrm>
              <a:off x="10976103" y="4102845"/>
              <a:ext cx="2714625" cy="28592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s-ES" sz="2701" dirty="0">
                <a:latin typeface="Lato Light"/>
              </a:endParaRPr>
            </a:p>
          </p:txBody>
        </p:sp>
        <p:sp>
          <p:nvSpPr>
            <p:cNvPr id="197" name="Rectangle 10"/>
            <p:cNvSpPr>
              <a:spLocks/>
            </p:cNvSpPr>
            <p:nvPr/>
          </p:nvSpPr>
          <p:spPr bwMode="auto">
            <a:xfrm>
              <a:off x="11240664" y="5183687"/>
              <a:ext cx="2114550" cy="31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  <a:spcBef>
                  <a:spcPts val="1275"/>
                </a:spcBef>
              </a:pPr>
              <a:r>
                <a:rPr lang="tr-TR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Light"/>
                  <a:sym typeface="Lato Bold" charset="0"/>
                </a:rPr>
                <a:t>%65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Light"/>
                <a:sym typeface="Lato Regular" charset="0"/>
              </a:endParaRPr>
            </a:p>
          </p:txBody>
        </p:sp>
      </p:grpSp>
      <p:sp>
        <p:nvSpPr>
          <p:cNvPr id="209" name="Rectangle 94"/>
          <p:cNvSpPr/>
          <p:nvPr/>
        </p:nvSpPr>
        <p:spPr>
          <a:xfrm rot="16200000">
            <a:off x="-747594" y="4971386"/>
            <a:ext cx="2859281" cy="1078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75858" tIns="87929" rIns="175858" bIns="87929" rtlCol="0" anchor="ctr"/>
          <a:lstStyle/>
          <a:p>
            <a:pPr algn="ctr"/>
            <a:r>
              <a:rPr lang="tr-TR" sz="2701" dirty="0" smtClean="0"/>
              <a:t>Mevcut Durum</a:t>
            </a:r>
            <a:endParaRPr lang="en-US" sz="2701" dirty="0"/>
          </a:p>
        </p:txBody>
      </p:sp>
      <p:sp>
        <p:nvSpPr>
          <p:cNvPr id="210" name="Rectangle 94"/>
          <p:cNvSpPr/>
          <p:nvPr/>
        </p:nvSpPr>
        <p:spPr>
          <a:xfrm rot="16200000">
            <a:off x="-742155" y="9908183"/>
            <a:ext cx="2859281" cy="1078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75858" tIns="87929" rIns="175858" bIns="87929" rtlCol="0" anchor="ctr"/>
          <a:lstStyle/>
          <a:p>
            <a:pPr algn="ctr"/>
            <a:r>
              <a:rPr lang="tr-TR" sz="2701" dirty="0" smtClean="0"/>
              <a:t>Yeni Düzenleme</a:t>
            </a:r>
            <a:endParaRPr lang="en-US" sz="2701" dirty="0"/>
          </a:p>
        </p:txBody>
      </p:sp>
      <p:sp>
        <p:nvSpPr>
          <p:cNvPr id="213" name="Freeform 1"/>
          <p:cNvSpPr>
            <a:spLocks noChangeArrowheads="1"/>
          </p:cNvSpPr>
          <p:nvPr/>
        </p:nvSpPr>
        <p:spPr bwMode="auto">
          <a:xfrm flipV="1">
            <a:off x="13882619" y="5063944"/>
            <a:ext cx="358882" cy="372043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txBody>
          <a:bodyPr wrap="none" lIns="182895" tIns="91448" rIns="182895" bIns="91448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214" name="Freeform 1"/>
          <p:cNvSpPr>
            <a:spLocks noChangeArrowheads="1"/>
          </p:cNvSpPr>
          <p:nvPr/>
        </p:nvSpPr>
        <p:spPr bwMode="auto">
          <a:xfrm>
            <a:off x="13871729" y="4661847"/>
            <a:ext cx="358882" cy="407536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txBody>
          <a:bodyPr wrap="none" lIns="182895" tIns="91448" rIns="182895" bIns="91448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215" name="Rectangle 140"/>
          <p:cNvSpPr/>
          <p:nvPr/>
        </p:nvSpPr>
        <p:spPr>
          <a:xfrm>
            <a:off x="14604443" y="9031728"/>
            <a:ext cx="2861798" cy="1110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Yatırım Dönemi</a:t>
            </a:r>
          </a:p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975.000 TL</a:t>
            </a:r>
            <a:endParaRPr lang="id-ID" sz="2701" dirty="0">
              <a:latin typeface="Calibri" panose="020F0502020204030204" pitchFamily="34" charset="0"/>
            </a:endParaRPr>
          </a:p>
        </p:txBody>
      </p:sp>
      <p:sp>
        <p:nvSpPr>
          <p:cNvPr id="216" name="Rectangle 141"/>
          <p:cNvSpPr/>
          <p:nvPr/>
        </p:nvSpPr>
        <p:spPr>
          <a:xfrm>
            <a:off x="14604443" y="10650378"/>
            <a:ext cx="2861798" cy="11101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İşletme Dönemi</a:t>
            </a:r>
          </a:p>
          <a:p>
            <a:pPr algn="ctr"/>
            <a:r>
              <a:rPr lang="tr-TR" sz="2701" dirty="0" smtClean="0">
                <a:latin typeface="Calibri" panose="020F0502020204030204" pitchFamily="34" charset="0"/>
              </a:rPr>
              <a:t>525.000 TL</a:t>
            </a:r>
            <a:endParaRPr lang="id-ID" sz="2701" dirty="0">
              <a:latin typeface="Calibri" panose="020F0502020204030204" pitchFamily="34" charset="0"/>
            </a:endParaRPr>
          </a:p>
        </p:txBody>
      </p:sp>
      <p:sp>
        <p:nvSpPr>
          <p:cNvPr id="217" name="Freeform 1"/>
          <p:cNvSpPr>
            <a:spLocks noChangeArrowheads="1"/>
          </p:cNvSpPr>
          <p:nvPr/>
        </p:nvSpPr>
        <p:spPr bwMode="auto">
          <a:xfrm flipV="1">
            <a:off x="13888058" y="10294663"/>
            <a:ext cx="358882" cy="372043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txBody>
          <a:bodyPr wrap="none" lIns="182895" tIns="91448" rIns="182895" bIns="91448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218" name="Freeform 1"/>
          <p:cNvSpPr>
            <a:spLocks noChangeArrowheads="1"/>
          </p:cNvSpPr>
          <p:nvPr/>
        </p:nvSpPr>
        <p:spPr bwMode="auto">
          <a:xfrm>
            <a:off x="13893497" y="9892566"/>
            <a:ext cx="358882" cy="407536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txBody>
          <a:bodyPr wrap="none" lIns="182895" tIns="91448" rIns="182895" bIns="91448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6838909" y="429489"/>
            <a:ext cx="1240752" cy="111949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r>
              <a:rPr lang="tr-TR" sz="4000" b="1" dirty="0" smtClean="0">
                <a:latin typeface="Lato Light"/>
              </a:rPr>
              <a:t>10</a:t>
            </a:r>
            <a:endParaRPr lang="en-US" sz="4000" b="1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936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79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60639" y="8815566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dirty="0" smtClean="0">
                <a:solidFill>
                  <a:schemeClr val="tx1"/>
                </a:solidFill>
                <a:cs typeface="Lato Regular"/>
              </a:rPr>
              <a:t>İleri teknoloji sınıfında yer alan yatırımlar, öncelikli yatırımlar kapsamına alınacak </a:t>
            </a:r>
            <a:r>
              <a:rPr lang="tr-TR" sz="5400" dirty="0" smtClean="0">
                <a:solidFill>
                  <a:schemeClr val="tx1"/>
                </a:solidFill>
                <a:cs typeface="Lato Regular"/>
              </a:rPr>
              <a:t>ve </a:t>
            </a:r>
            <a:r>
              <a:rPr lang="tr-TR" sz="5400" dirty="0" smtClean="0">
                <a:solidFill>
                  <a:schemeClr val="tx1"/>
                </a:solidFill>
                <a:cs typeface="Lato Regular"/>
              </a:rPr>
              <a:t>5. bölge desteklerinden yararlandırılacaktır.</a:t>
            </a:r>
            <a:endParaRPr lang="en-US" sz="54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6" y="2989926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Yüksek Teknolojili Yatırımlara Daha Fazla Destek Verilecektir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29940" y="5959907"/>
            <a:ext cx="1847173" cy="18476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Lato Light"/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>
            <a:off x="8751191" y="6559729"/>
            <a:ext cx="804670" cy="648009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9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 rot="16200000">
            <a:off x="8044548" y="3434434"/>
            <a:ext cx="13715999" cy="6847124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17" name="Title 20"/>
          <p:cNvSpPr txBox="1">
            <a:spLocks/>
          </p:cNvSpPr>
          <p:nvPr/>
        </p:nvSpPr>
        <p:spPr>
          <a:xfrm>
            <a:off x="11707574" y="6724762"/>
            <a:ext cx="6449800" cy="4025723"/>
          </a:xfrm>
          <a:prstGeom prst="rect">
            <a:avLst/>
          </a:prstGeom>
        </p:spPr>
        <p:txBody>
          <a:bodyPr vert="horz" wrap="square" lIns="182886" tIns="91443" rIns="182886" bIns="9144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  <a:cs typeface="Lato Light"/>
              </a:rPr>
              <a:t>2014 yılı sonunda uygulaması sona eren vergi indirimi ve sigorta primi işveren hissesi desteğindeki yüksek oran ve süreler, 31/12/2015 tarihine kadar başlanılacak yatırımlar için uygulanmaya devam edilecektir.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Lato Ligh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1593288" y="1102637"/>
            <a:ext cx="6580415" cy="4885547"/>
            <a:chOff x="8830028" y="-801183"/>
            <a:chExt cx="8771602" cy="6512404"/>
          </a:xfrm>
        </p:grpSpPr>
        <p:sp>
          <p:nvSpPr>
            <p:cNvPr id="73" name="TextBox 72"/>
            <p:cNvSpPr txBox="1"/>
            <p:nvPr/>
          </p:nvSpPr>
          <p:spPr>
            <a:xfrm>
              <a:off x="8830028" y="-801183"/>
              <a:ext cx="8771602" cy="5015478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chemeClr val="bg1"/>
                  </a:solidFill>
                  <a:cs typeface="Lato Regular"/>
                </a:rPr>
                <a:t>31.12.2015 Tarihine Kadar Başlanılan Yatırımlar, Daha yüksek Oran ve Sürelerde Desteklenecektir</a:t>
              </a:r>
              <a:endParaRPr lang="id-ID" sz="4800" b="1" dirty="0">
                <a:solidFill>
                  <a:schemeClr val="bg1"/>
                </a:solidFill>
                <a:cs typeface="Lato Regular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436915" y="5619783"/>
              <a:ext cx="1553038" cy="9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ctr"/>
              <a:endParaRPr lang="en-US" sz="2701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aphicFrame>
        <p:nvGraphicFramePr>
          <p:cNvPr id="6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266663"/>
              </p:ext>
            </p:extLst>
          </p:nvPr>
        </p:nvGraphicFramePr>
        <p:xfrm>
          <a:off x="97974" y="3467937"/>
          <a:ext cx="11234055" cy="621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434"/>
                <a:gridCol w="1958544"/>
                <a:gridCol w="2447604"/>
                <a:gridCol w="1823081"/>
                <a:gridCol w="2306392"/>
              </a:tblGrid>
              <a:tr h="440868">
                <a:tc rowSpan="3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sz="4000" b="1" dirty="0" smtClean="0">
                          <a:solidFill>
                            <a:schemeClr val="tx2"/>
                          </a:solidFill>
                          <a:cs typeface="Lato Regular"/>
                        </a:rPr>
                        <a:t>Bölgeler</a:t>
                      </a:r>
                      <a:endParaRPr lang="tr-TR" dirty="0"/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Yatırıma Katkı Oranı     (%)</a:t>
                      </a:r>
                      <a:endParaRPr lang="en-US" sz="2400" b="1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Glegoo"/>
                        <a:cs typeface="Glegoo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Glegoo"/>
                        <a:cs typeface="Glegoo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Glegoo"/>
                        <a:cs typeface="Glegoo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658D"/>
                    </a:solidFill>
                  </a:tcPr>
                </a:tc>
              </a:tr>
              <a:tr h="6389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alibri" panose="020F0502020204030204" pitchFamily="34" charset="0"/>
                        </a:rPr>
                        <a:t>Bölgesel Teşvik</a:t>
                      </a:r>
                      <a:r>
                        <a:rPr lang="tr-TR" sz="2400" b="1" baseline="0" dirty="0" smtClean="0">
                          <a:latin typeface="Calibri" panose="020F0502020204030204" pitchFamily="34" charset="0"/>
                        </a:rPr>
                        <a:t> Uygulamaları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alibri" panose="020F0502020204030204" pitchFamily="34" charset="0"/>
                        </a:rPr>
                        <a:t>Büyük Ölçekli</a:t>
                      </a:r>
                      <a:r>
                        <a:rPr lang="tr-TR" sz="2400" b="1" baseline="0" dirty="0" smtClean="0">
                          <a:latin typeface="Calibri" panose="020F0502020204030204" pitchFamily="34" charset="0"/>
                        </a:rPr>
                        <a:t> Yatırımların Teşviki</a:t>
                      </a:r>
                      <a:endParaRPr lang="en-US" sz="2400" b="1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399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 smtClean="0"/>
                    </a:p>
                    <a:p>
                      <a:pPr algn="ctr"/>
                      <a:r>
                        <a:rPr lang="tr-TR" sz="2400" b="1" dirty="0" smtClean="0"/>
                        <a:t>Mevcut</a:t>
                      </a:r>
                      <a:endParaRPr lang="en-US" sz="2400" b="1" dirty="0"/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31.12.2015</a:t>
                      </a:r>
                      <a:r>
                        <a:rPr lang="tr-TR" sz="2400" b="1" baseline="0" dirty="0" smtClean="0"/>
                        <a:t> tarihine kadar başlanılan yatırımlar</a:t>
                      </a:r>
                      <a:endParaRPr lang="en-US" sz="2400" b="1" dirty="0"/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 smtClean="0"/>
                    </a:p>
                    <a:p>
                      <a:pPr algn="ctr"/>
                      <a:r>
                        <a:rPr lang="tr-TR" sz="2400" b="1" dirty="0" smtClean="0"/>
                        <a:t>Mevcut</a:t>
                      </a:r>
                      <a:endParaRPr lang="en-US" sz="2400" b="1" dirty="0"/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31.12.2015</a:t>
                      </a:r>
                      <a:r>
                        <a:rPr lang="tr-TR" sz="2400" b="1" baseline="0" dirty="0" smtClean="0"/>
                        <a:t> tarihine kadar başlanılan yatırımlar</a:t>
                      </a:r>
                      <a:endParaRPr lang="en-US" sz="2400" b="1" dirty="0" smtClean="0"/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11384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Glegoo"/>
                        </a:rPr>
                        <a:t>1</a:t>
                      </a:r>
                      <a:endParaRPr lang="en-US" sz="2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Glegoo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35277"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tr-T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Glegoo"/>
                        </a:rPr>
                        <a:t>2</a:t>
                      </a:r>
                      <a:endParaRPr lang="en-US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Glegoo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28504"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tr-T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Glegoo"/>
                        </a:rPr>
                        <a:t>3</a:t>
                      </a:r>
                      <a:endParaRPr lang="en-US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Glegoo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35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86264"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tr-T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Glegoo"/>
                        </a:rPr>
                        <a:t>4</a:t>
                      </a:r>
                      <a:endParaRPr lang="en-US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Glegoo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35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2557"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tr-T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Glegoo"/>
                        </a:rPr>
                        <a:t>5</a:t>
                      </a:r>
                      <a:endParaRPr lang="en-US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Glegoo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25117"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tr-TR" sz="2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Glegoo"/>
                        </a:rPr>
                        <a:t>6</a:t>
                      </a:r>
                      <a:endParaRPr lang="en-US" sz="2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Glegoo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35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45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anose="020F0502020204030204" pitchFamily="34" charset="0"/>
                        </a:rPr>
                        <a:t>60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8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8930604" y="6490693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8917902" y="7010204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8917298" y="8098790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8901573" y="8648540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8888871" y="9168051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8922133" y="7598156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29625" y="6490696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16923" y="7010207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16319" y="8098793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00594" y="8648543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587892" y="9168054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21154" y="7598159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04800" y="699505"/>
            <a:ext cx="148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tx2"/>
                </a:solidFill>
                <a:cs typeface="Lato Regular"/>
              </a:rPr>
              <a:t>Vergi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3980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122" name="Picture 2" descr="C:\Users\Cihad\Desktop\yatırım\05_Page 1 Copy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89489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14299158" y="5919591"/>
            <a:ext cx="1165082" cy="68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83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16923" y="7010207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16319" y="8098793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00594" y="8648543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587892" y="9168054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Cihad\Downloads\Picture1 (1).png"/>
          <p:cNvPicPr>
            <a:picLocks noChangeAspect="1" noChangeArrowheads="1"/>
          </p:cNvPicPr>
          <p:nvPr/>
        </p:nvPicPr>
        <p:blipFill rotWithShape="1"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478"/>
          <a:stretch/>
        </p:blipFill>
        <p:spPr bwMode="auto">
          <a:xfrm rot="2764982">
            <a:off x="4621154" y="7598159"/>
            <a:ext cx="569136" cy="4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4"/>
          <p:cNvSpPr txBox="1"/>
          <p:nvPr/>
        </p:nvSpPr>
        <p:spPr>
          <a:xfrm>
            <a:off x="1880943" y="1322770"/>
            <a:ext cx="1502525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Sigorta Primi İşveren Hissesi Desteği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graphicFrame>
        <p:nvGraphicFramePr>
          <p:cNvPr id="2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98329"/>
              </p:ext>
            </p:extLst>
          </p:nvPr>
        </p:nvGraphicFramePr>
        <p:xfrm>
          <a:off x="4834363" y="5075763"/>
          <a:ext cx="8873515" cy="576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060"/>
                <a:gridCol w="3235564"/>
                <a:gridCol w="3048891"/>
              </a:tblGrid>
              <a:tr h="1987979">
                <a:tc>
                  <a:txBody>
                    <a:bodyPr/>
                    <a:lstStyle/>
                    <a:p>
                      <a:pPr algn="ctr"/>
                      <a:endParaRPr lang="tr-TR" sz="3200" dirty="0" smtClean="0"/>
                    </a:p>
                    <a:p>
                      <a:pPr algn="ctr"/>
                      <a:r>
                        <a:rPr lang="tr-TR" sz="3200" b="1" dirty="0" smtClean="0">
                          <a:solidFill>
                            <a:schemeClr val="tx1"/>
                          </a:solidFill>
                        </a:rPr>
                        <a:t>Bölgeler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200" b="1" dirty="0" smtClean="0"/>
                    </a:p>
                    <a:p>
                      <a:pPr marL="0" algn="ctr" defTabSz="1828800" rtl="0" eaLnBrk="1" latinLnBrk="0" hangingPunct="1"/>
                      <a:r>
                        <a:rPr lang="tr-T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Mevcut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31.12.2015 tarihine kadar başlanılan yatırımlar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1168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-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1168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-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1168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1168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11686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33452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tr-TR" sz="3200" baseline="0" dirty="0" smtClean="0">
                          <a:latin typeface="Calibri" panose="020F0502020204030204" pitchFamily="34" charset="0"/>
                        </a:rPr>
                        <a:t> Yıl</a:t>
                      </a:r>
                      <a:endParaRPr lang="en-US" sz="3200" dirty="0">
                        <a:latin typeface="Calibri" panose="020F0502020204030204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126"/>
          <p:cNvSpPr/>
          <p:nvPr/>
        </p:nvSpPr>
        <p:spPr>
          <a:xfrm>
            <a:off x="8610492" y="3960825"/>
            <a:ext cx="1165082" cy="76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32" name="Grup 6"/>
          <p:cNvGrpSpPr/>
          <p:nvPr/>
        </p:nvGrpSpPr>
        <p:grpSpPr>
          <a:xfrm>
            <a:off x="10522825" y="7318165"/>
            <a:ext cx="517295" cy="3338598"/>
            <a:chOff x="3169403" y="4065724"/>
            <a:chExt cx="517295" cy="2197485"/>
          </a:xfrm>
          <a:solidFill>
            <a:schemeClr val="bg1">
              <a:lumMod val="95000"/>
            </a:schemeClr>
          </a:solidFill>
        </p:grpSpPr>
        <p:sp>
          <p:nvSpPr>
            <p:cNvPr id="33" name="Sağ Ok 1"/>
            <p:cNvSpPr/>
            <p:nvPr/>
          </p:nvSpPr>
          <p:spPr>
            <a:xfrm>
              <a:off x="3169403" y="4065724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34" name="Sağ Ok 8"/>
            <p:cNvSpPr/>
            <p:nvPr/>
          </p:nvSpPr>
          <p:spPr>
            <a:xfrm>
              <a:off x="3169403" y="4482091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35" name="Sağ Ok 9"/>
            <p:cNvSpPr/>
            <p:nvPr/>
          </p:nvSpPr>
          <p:spPr>
            <a:xfrm>
              <a:off x="3169403" y="4897524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36" name="Sağ Ok 10"/>
            <p:cNvSpPr/>
            <p:nvPr/>
          </p:nvSpPr>
          <p:spPr>
            <a:xfrm>
              <a:off x="3182642" y="5299971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37" name="Sağ Ok 11"/>
            <p:cNvSpPr/>
            <p:nvPr/>
          </p:nvSpPr>
          <p:spPr>
            <a:xfrm>
              <a:off x="3171375" y="5725323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38" name="Sağ Ok 12"/>
            <p:cNvSpPr/>
            <p:nvPr/>
          </p:nvSpPr>
          <p:spPr>
            <a:xfrm>
              <a:off x="3169403" y="6119193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6725514" y="542889"/>
            <a:ext cx="1240752" cy="111949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r>
              <a:rPr lang="tr-TR" sz="4000" b="1" dirty="0" smtClean="0">
                <a:latin typeface="Lato Light"/>
              </a:rPr>
              <a:t>16</a:t>
            </a:r>
            <a:endParaRPr lang="en-US" sz="4000" b="1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20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6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Cihad\Desktop\Yeni klasör (2)\06_Page 1 Copy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37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69197" y="5699823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5000"/>
              <a:buNone/>
            </a:pPr>
            <a:r>
              <a:rPr lang="tr-TR" sz="4600" dirty="0">
                <a:solidFill>
                  <a:schemeClr val="tx1"/>
                </a:solidFill>
                <a:cs typeface="Lato Regular"/>
              </a:rPr>
              <a:t>TBMM’de 26 Mart 2015 tarihinde kabul edilen Kanun ile </a:t>
            </a:r>
            <a:r>
              <a:rPr lang="tr-TR" sz="4600" dirty="0" smtClean="0">
                <a:solidFill>
                  <a:schemeClr val="tx1"/>
                </a:solidFill>
                <a:cs typeface="Lato Regular"/>
              </a:rPr>
              <a:t>öz sermaye </a:t>
            </a:r>
            <a:r>
              <a:rPr lang="tr-TR" sz="4600" dirty="0">
                <a:solidFill>
                  <a:schemeClr val="tx1"/>
                </a:solidFill>
                <a:cs typeface="Lato Regular"/>
              </a:rPr>
              <a:t>ile finansmana vergi kolaylıkları getirilmiştir. </a:t>
            </a:r>
            <a:r>
              <a:rPr lang="tr-TR" sz="4600" dirty="0" smtClean="0">
                <a:solidFill>
                  <a:schemeClr val="tx1"/>
                </a:solidFill>
                <a:cs typeface="Lato Regular"/>
              </a:rPr>
              <a:t>Böylece, </a:t>
            </a:r>
            <a:r>
              <a:rPr lang="tr-TR" sz="4600" dirty="0" smtClean="0">
                <a:solidFill>
                  <a:schemeClr val="tx1"/>
                </a:solidFill>
                <a:cs typeface="Lato Regular"/>
              </a:rPr>
              <a:t>nakdi sermaye </a:t>
            </a:r>
            <a:r>
              <a:rPr lang="tr-TR" sz="4600" dirty="0">
                <a:solidFill>
                  <a:schemeClr val="tx1"/>
                </a:solidFill>
                <a:cs typeface="Lato Regular"/>
              </a:rPr>
              <a:t>artırımı yapan şirketler için artırılan sermayenin belli bir kısmı her yıl kurum kazancından indirilebilecektir. Bu uygulama ile,</a:t>
            </a:r>
          </a:p>
          <a:p>
            <a:pPr marL="971550" lvl="2" indent="-571500" algn="just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tr-TR" sz="4600" dirty="0">
                <a:solidFill>
                  <a:schemeClr val="tx1"/>
                </a:solidFill>
                <a:cs typeface="Lato Regular"/>
              </a:rPr>
              <a:t>Şirketlerin borç yerine öz kaynak kullanımı özendirilmektedir.</a:t>
            </a:r>
          </a:p>
          <a:p>
            <a:pPr marL="971550" lvl="2" indent="-571500" algn="just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tr-TR" sz="4600" dirty="0" smtClean="0">
                <a:solidFill>
                  <a:schemeClr val="tx1"/>
                </a:solidFill>
                <a:cs typeface="Lato Regular"/>
              </a:rPr>
              <a:t>Ekonomideki atıl kaynaklar sisteme kazandırılmış olacaktır.</a:t>
            </a:r>
          </a:p>
          <a:p>
            <a:pPr marL="971550" lvl="2" indent="-571500" algn="just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tr-TR" sz="4600" dirty="0" smtClean="0">
                <a:solidFill>
                  <a:schemeClr val="tx1"/>
                </a:solidFill>
                <a:cs typeface="Lato Regular"/>
              </a:rPr>
              <a:t>Ayni </a:t>
            </a:r>
            <a:r>
              <a:rPr lang="tr-TR" sz="4600" dirty="0">
                <a:solidFill>
                  <a:schemeClr val="tx1"/>
                </a:solidFill>
                <a:cs typeface="Lato Regular"/>
              </a:rPr>
              <a:t>varlıkların nakde dönüştürülerek şirketin sermaye yapısı güçlendirilmiş olacaktır.</a:t>
            </a:r>
          </a:p>
          <a:p>
            <a:pPr marL="971550" lvl="2" indent="-571500" algn="just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tr-TR" sz="4600" dirty="0">
                <a:solidFill>
                  <a:schemeClr val="tx1"/>
                </a:solidFill>
                <a:cs typeface="Lato Regular"/>
              </a:rPr>
              <a:t>Yeni şirket kurma ve halka arz özendirilmektedir.</a:t>
            </a:r>
          </a:p>
          <a:p>
            <a:pPr marL="0" indent="0" algn="ctr">
              <a:buNone/>
            </a:pPr>
            <a:endParaRPr lang="en-US" sz="46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4" y="1625728"/>
            <a:ext cx="1502525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Özsermaye</a:t>
            </a:r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 ile Finansman Desteklenecektir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7972934" y="3874143"/>
            <a:ext cx="1723758" cy="1724207"/>
            <a:chOff x="14118584" y="6383269"/>
            <a:chExt cx="1723758" cy="1724207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4118584" y="6383269"/>
              <a:ext cx="1723758" cy="17242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8" tIns="68584" rIns="137168" bIns="685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24" name="Group 47"/>
            <p:cNvGrpSpPr/>
            <p:nvPr/>
          </p:nvGrpSpPr>
          <p:grpSpPr>
            <a:xfrm>
              <a:off x="14581243" y="6722540"/>
              <a:ext cx="889033" cy="889651"/>
              <a:chOff x="-1587" y="-3175"/>
              <a:chExt cx="3670300" cy="3671888"/>
            </a:xfrm>
            <a:solidFill>
              <a:schemeClr val="bg1"/>
            </a:solidFill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-1587" y="-3175"/>
                <a:ext cx="3670300" cy="3671888"/>
              </a:xfrm>
              <a:custGeom>
                <a:avLst/>
                <a:gdLst>
                  <a:gd name="T0" fmla="*/ 631 w 976"/>
                  <a:gd name="T1" fmla="*/ 306 h 976"/>
                  <a:gd name="T2" fmla="*/ 488 w 976"/>
                  <a:gd name="T3" fmla="*/ 0 h 976"/>
                  <a:gd name="T4" fmla="*/ 275 w 976"/>
                  <a:gd name="T5" fmla="*/ 312 h 976"/>
                  <a:gd name="T6" fmla="*/ 244 w 976"/>
                  <a:gd name="T7" fmla="*/ 329 h 976"/>
                  <a:gd name="T8" fmla="*/ 92 w 976"/>
                  <a:gd name="T9" fmla="*/ 305 h 976"/>
                  <a:gd name="T10" fmla="*/ 0 w 976"/>
                  <a:gd name="T11" fmla="*/ 885 h 976"/>
                  <a:gd name="T12" fmla="*/ 183 w 976"/>
                  <a:gd name="T13" fmla="*/ 976 h 976"/>
                  <a:gd name="T14" fmla="*/ 266 w 976"/>
                  <a:gd name="T15" fmla="*/ 924 h 976"/>
                  <a:gd name="T16" fmla="*/ 275 w 976"/>
                  <a:gd name="T17" fmla="*/ 926 h 976"/>
                  <a:gd name="T18" fmla="*/ 580 w 976"/>
                  <a:gd name="T19" fmla="*/ 976 h 976"/>
                  <a:gd name="T20" fmla="*/ 856 w 976"/>
                  <a:gd name="T21" fmla="*/ 917 h 976"/>
                  <a:gd name="T22" fmla="*/ 870 w 976"/>
                  <a:gd name="T23" fmla="*/ 831 h 976"/>
                  <a:gd name="T24" fmla="*/ 920 w 976"/>
                  <a:gd name="T25" fmla="*/ 669 h 976"/>
                  <a:gd name="T26" fmla="*/ 949 w 976"/>
                  <a:gd name="T27" fmla="*/ 512 h 976"/>
                  <a:gd name="T28" fmla="*/ 976 w 976"/>
                  <a:gd name="T29" fmla="*/ 439 h 976"/>
                  <a:gd name="T30" fmla="*/ 890 w 976"/>
                  <a:gd name="T31" fmla="*/ 319 h 976"/>
                  <a:gd name="T32" fmla="*/ 183 w 976"/>
                  <a:gd name="T33" fmla="*/ 915 h 976"/>
                  <a:gd name="T34" fmla="*/ 61 w 976"/>
                  <a:gd name="T35" fmla="*/ 885 h 976"/>
                  <a:gd name="T36" fmla="*/ 92 w 976"/>
                  <a:gd name="T37" fmla="*/ 366 h 976"/>
                  <a:gd name="T38" fmla="*/ 214 w 976"/>
                  <a:gd name="T39" fmla="*/ 397 h 976"/>
                  <a:gd name="T40" fmla="*/ 914 w 976"/>
                  <a:gd name="T41" fmla="*/ 443 h 976"/>
                  <a:gd name="T42" fmla="*/ 793 w 976"/>
                  <a:gd name="T43" fmla="*/ 488 h 976"/>
                  <a:gd name="T44" fmla="*/ 793 w 976"/>
                  <a:gd name="T45" fmla="*/ 519 h 976"/>
                  <a:gd name="T46" fmla="*/ 901 w 976"/>
                  <a:gd name="T47" fmla="*/ 575 h 976"/>
                  <a:gd name="T48" fmla="*/ 763 w 976"/>
                  <a:gd name="T49" fmla="*/ 641 h 976"/>
                  <a:gd name="T50" fmla="*/ 763 w 976"/>
                  <a:gd name="T51" fmla="*/ 671 h 976"/>
                  <a:gd name="T52" fmla="*/ 862 w 976"/>
                  <a:gd name="T53" fmla="*/ 734 h 976"/>
                  <a:gd name="T54" fmla="*/ 732 w 976"/>
                  <a:gd name="T55" fmla="*/ 793 h 976"/>
                  <a:gd name="T56" fmla="*/ 732 w 976"/>
                  <a:gd name="T57" fmla="*/ 824 h 976"/>
                  <a:gd name="T58" fmla="*/ 811 w 976"/>
                  <a:gd name="T59" fmla="*/ 866 h 976"/>
                  <a:gd name="T60" fmla="*/ 747 w 976"/>
                  <a:gd name="T61" fmla="*/ 915 h 976"/>
                  <a:gd name="T62" fmla="*/ 411 w 976"/>
                  <a:gd name="T63" fmla="*/ 896 h 976"/>
                  <a:gd name="T64" fmla="*/ 244 w 976"/>
                  <a:gd name="T65" fmla="*/ 835 h 976"/>
                  <a:gd name="T66" fmla="*/ 268 w 976"/>
                  <a:gd name="T67" fmla="*/ 382 h 976"/>
                  <a:gd name="T68" fmla="*/ 458 w 976"/>
                  <a:gd name="T69" fmla="*/ 92 h 976"/>
                  <a:gd name="T70" fmla="*/ 577 w 976"/>
                  <a:gd name="T71" fmla="*/ 206 h 976"/>
                  <a:gd name="T72" fmla="*/ 879 w 976"/>
                  <a:gd name="T73" fmla="*/ 377 h 976"/>
                  <a:gd name="T74" fmla="*/ 914 w 976"/>
                  <a:gd name="T75" fmla="*/ 443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76" h="976">
                    <a:moveTo>
                      <a:pt x="890" y="319"/>
                    </a:moveTo>
                    <a:cubicBezTo>
                      <a:pt x="851" y="309"/>
                      <a:pt x="762" y="309"/>
                      <a:pt x="631" y="306"/>
                    </a:cubicBezTo>
                    <a:cubicBezTo>
                      <a:pt x="637" y="277"/>
                      <a:pt x="638" y="252"/>
                      <a:pt x="638" y="206"/>
                    </a:cubicBezTo>
                    <a:cubicBezTo>
                      <a:pt x="638" y="96"/>
                      <a:pt x="559" y="0"/>
                      <a:pt x="488" y="0"/>
                    </a:cubicBezTo>
                    <a:cubicBezTo>
                      <a:pt x="438" y="0"/>
                      <a:pt x="397" y="41"/>
                      <a:pt x="397" y="91"/>
                    </a:cubicBezTo>
                    <a:cubicBezTo>
                      <a:pt x="396" y="152"/>
                      <a:pt x="377" y="258"/>
                      <a:pt x="275" y="312"/>
                    </a:cubicBezTo>
                    <a:cubicBezTo>
                      <a:pt x="267" y="316"/>
                      <a:pt x="246" y="327"/>
                      <a:pt x="242" y="328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28" y="316"/>
                      <a:pt x="206" y="305"/>
                      <a:pt x="183" y="305"/>
                    </a:cubicBezTo>
                    <a:cubicBezTo>
                      <a:pt x="92" y="305"/>
                      <a:pt x="92" y="305"/>
                      <a:pt x="92" y="305"/>
                    </a:cubicBezTo>
                    <a:cubicBezTo>
                      <a:pt x="41" y="305"/>
                      <a:pt x="0" y="346"/>
                      <a:pt x="0" y="397"/>
                    </a:cubicBezTo>
                    <a:cubicBezTo>
                      <a:pt x="0" y="885"/>
                      <a:pt x="0" y="885"/>
                      <a:pt x="0" y="885"/>
                    </a:cubicBezTo>
                    <a:cubicBezTo>
                      <a:pt x="0" y="935"/>
                      <a:pt x="41" y="976"/>
                      <a:pt x="92" y="976"/>
                    </a:cubicBezTo>
                    <a:cubicBezTo>
                      <a:pt x="183" y="976"/>
                      <a:pt x="183" y="976"/>
                      <a:pt x="183" y="976"/>
                    </a:cubicBezTo>
                    <a:cubicBezTo>
                      <a:pt x="219" y="976"/>
                      <a:pt x="250" y="954"/>
                      <a:pt x="264" y="923"/>
                    </a:cubicBezTo>
                    <a:cubicBezTo>
                      <a:pt x="265" y="923"/>
                      <a:pt x="265" y="924"/>
                      <a:pt x="266" y="924"/>
                    </a:cubicBezTo>
                    <a:cubicBezTo>
                      <a:pt x="268" y="924"/>
                      <a:pt x="270" y="925"/>
                      <a:pt x="273" y="926"/>
                    </a:cubicBezTo>
                    <a:cubicBezTo>
                      <a:pt x="274" y="926"/>
                      <a:pt x="274" y="926"/>
                      <a:pt x="275" y="926"/>
                    </a:cubicBezTo>
                    <a:cubicBezTo>
                      <a:pt x="292" y="930"/>
                      <a:pt x="326" y="938"/>
                      <a:pt x="398" y="955"/>
                    </a:cubicBezTo>
                    <a:cubicBezTo>
                      <a:pt x="414" y="959"/>
                      <a:pt x="496" y="976"/>
                      <a:pt x="580" y="976"/>
                    </a:cubicBezTo>
                    <a:cubicBezTo>
                      <a:pt x="747" y="976"/>
                      <a:pt x="747" y="976"/>
                      <a:pt x="747" y="976"/>
                    </a:cubicBezTo>
                    <a:cubicBezTo>
                      <a:pt x="798" y="976"/>
                      <a:pt x="835" y="956"/>
                      <a:pt x="856" y="917"/>
                    </a:cubicBezTo>
                    <a:cubicBezTo>
                      <a:pt x="857" y="917"/>
                      <a:pt x="864" y="903"/>
                      <a:pt x="869" y="884"/>
                    </a:cubicBezTo>
                    <a:cubicBezTo>
                      <a:pt x="874" y="870"/>
                      <a:pt x="875" y="851"/>
                      <a:pt x="870" y="831"/>
                    </a:cubicBezTo>
                    <a:cubicBezTo>
                      <a:pt x="903" y="808"/>
                      <a:pt x="913" y="774"/>
                      <a:pt x="920" y="752"/>
                    </a:cubicBezTo>
                    <a:cubicBezTo>
                      <a:pt x="932" y="716"/>
                      <a:pt x="928" y="688"/>
                      <a:pt x="920" y="669"/>
                    </a:cubicBezTo>
                    <a:cubicBezTo>
                      <a:pt x="939" y="651"/>
                      <a:pt x="954" y="625"/>
                      <a:pt x="961" y="585"/>
                    </a:cubicBezTo>
                    <a:cubicBezTo>
                      <a:pt x="965" y="559"/>
                      <a:pt x="961" y="534"/>
                      <a:pt x="949" y="512"/>
                    </a:cubicBezTo>
                    <a:cubicBezTo>
                      <a:pt x="966" y="493"/>
                      <a:pt x="974" y="468"/>
                      <a:pt x="975" y="446"/>
                    </a:cubicBezTo>
                    <a:cubicBezTo>
                      <a:pt x="976" y="439"/>
                      <a:pt x="976" y="439"/>
                      <a:pt x="976" y="439"/>
                    </a:cubicBezTo>
                    <a:cubicBezTo>
                      <a:pt x="976" y="435"/>
                      <a:pt x="976" y="433"/>
                      <a:pt x="976" y="424"/>
                    </a:cubicBezTo>
                    <a:cubicBezTo>
                      <a:pt x="976" y="386"/>
                      <a:pt x="949" y="336"/>
                      <a:pt x="890" y="319"/>
                    </a:cubicBezTo>
                    <a:close/>
                    <a:moveTo>
                      <a:pt x="214" y="885"/>
                    </a:moveTo>
                    <a:cubicBezTo>
                      <a:pt x="214" y="901"/>
                      <a:pt x="200" y="915"/>
                      <a:pt x="183" y="915"/>
                    </a:cubicBezTo>
                    <a:cubicBezTo>
                      <a:pt x="92" y="915"/>
                      <a:pt x="92" y="915"/>
                      <a:pt x="92" y="915"/>
                    </a:cubicBezTo>
                    <a:cubicBezTo>
                      <a:pt x="75" y="915"/>
                      <a:pt x="61" y="901"/>
                      <a:pt x="61" y="885"/>
                    </a:cubicBezTo>
                    <a:cubicBezTo>
                      <a:pt x="61" y="397"/>
                      <a:pt x="61" y="397"/>
                      <a:pt x="61" y="397"/>
                    </a:cubicBezTo>
                    <a:cubicBezTo>
                      <a:pt x="61" y="380"/>
                      <a:pt x="75" y="366"/>
                      <a:pt x="92" y="366"/>
                    </a:cubicBezTo>
                    <a:cubicBezTo>
                      <a:pt x="183" y="366"/>
                      <a:pt x="183" y="366"/>
                      <a:pt x="183" y="366"/>
                    </a:cubicBezTo>
                    <a:cubicBezTo>
                      <a:pt x="200" y="366"/>
                      <a:pt x="214" y="380"/>
                      <a:pt x="214" y="397"/>
                    </a:cubicBezTo>
                    <a:lnTo>
                      <a:pt x="214" y="885"/>
                    </a:lnTo>
                    <a:close/>
                    <a:moveTo>
                      <a:pt x="914" y="443"/>
                    </a:moveTo>
                    <a:cubicBezTo>
                      <a:pt x="914" y="458"/>
                      <a:pt x="907" y="488"/>
                      <a:pt x="854" y="488"/>
                    </a:cubicBezTo>
                    <a:cubicBezTo>
                      <a:pt x="808" y="488"/>
                      <a:pt x="793" y="488"/>
                      <a:pt x="793" y="488"/>
                    </a:cubicBezTo>
                    <a:cubicBezTo>
                      <a:pt x="785" y="488"/>
                      <a:pt x="778" y="495"/>
                      <a:pt x="778" y="503"/>
                    </a:cubicBezTo>
                    <a:cubicBezTo>
                      <a:pt x="778" y="512"/>
                      <a:pt x="785" y="519"/>
                      <a:pt x="793" y="519"/>
                    </a:cubicBezTo>
                    <a:cubicBezTo>
                      <a:pt x="793" y="519"/>
                      <a:pt x="806" y="519"/>
                      <a:pt x="852" y="519"/>
                    </a:cubicBezTo>
                    <a:cubicBezTo>
                      <a:pt x="898" y="519"/>
                      <a:pt x="904" y="556"/>
                      <a:pt x="901" y="575"/>
                    </a:cubicBezTo>
                    <a:cubicBezTo>
                      <a:pt x="897" y="598"/>
                      <a:pt x="886" y="641"/>
                      <a:pt x="835" y="641"/>
                    </a:cubicBezTo>
                    <a:cubicBezTo>
                      <a:pt x="783" y="641"/>
                      <a:pt x="763" y="641"/>
                      <a:pt x="763" y="641"/>
                    </a:cubicBezTo>
                    <a:cubicBezTo>
                      <a:pt x="754" y="641"/>
                      <a:pt x="747" y="647"/>
                      <a:pt x="747" y="656"/>
                    </a:cubicBezTo>
                    <a:cubicBezTo>
                      <a:pt x="747" y="664"/>
                      <a:pt x="754" y="671"/>
                      <a:pt x="763" y="671"/>
                    </a:cubicBezTo>
                    <a:cubicBezTo>
                      <a:pt x="763" y="671"/>
                      <a:pt x="799" y="671"/>
                      <a:pt x="823" y="671"/>
                    </a:cubicBezTo>
                    <a:cubicBezTo>
                      <a:pt x="874" y="671"/>
                      <a:pt x="870" y="710"/>
                      <a:pt x="862" y="734"/>
                    </a:cubicBezTo>
                    <a:cubicBezTo>
                      <a:pt x="852" y="764"/>
                      <a:pt x="846" y="793"/>
                      <a:pt x="782" y="793"/>
                    </a:cubicBezTo>
                    <a:cubicBezTo>
                      <a:pt x="760" y="793"/>
                      <a:pt x="732" y="793"/>
                      <a:pt x="732" y="793"/>
                    </a:cubicBezTo>
                    <a:cubicBezTo>
                      <a:pt x="723" y="793"/>
                      <a:pt x="717" y="800"/>
                      <a:pt x="717" y="808"/>
                    </a:cubicBezTo>
                    <a:cubicBezTo>
                      <a:pt x="717" y="817"/>
                      <a:pt x="723" y="824"/>
                      <a:pt x="732" y="824"/>
                    </a:cubicBezTo>
                    <a:cubicBezTo>
                      <a:pt x="732" y="824"/>
                      <a:pt x="753" y="824"/>
                      <a:pt x="780" y="824"/>
                    </a:cubicBezTo>
                    <a:cubicBezTo>
                      <a:pt x="813" y="824"/>
                      <a:pt x="815" y="855"/>
                      <a:pt x="811" y="866"/>
                    </a:cubicBezTo>
                    <a:cubicBezTo>
                      <a:pt x="807" y="879"/>
                      <a:pt x="803" y="888"/>
                      <a:pt x="803" y="888"/>
                    </a:cubicBezTo>
                    <a:cubicBezTo>
                      <a:pt x="793" y="905"/>
                      <a:pt x="779" y="915"/>
                      <a:pt x="747" y="915"/>
                    </a:cubicBezTo>
                    <a:cubicBezTo>
                      <a:pt x="580" y="915"/>
                      <a:pt x="580" y="915"/>
                      <a:pt x="580" y="915"/>
                    </a:cubicBezTo>
                    <a:cubicBezTo>
                      <a:pt x="497" y="915"/>
                      <a:pt x="414" y="896"/>
                      <a:pt x="411" y="896"/>
                    </a:cubicBezTo>
                    <a:cubicBezTo>
                      <a:pt x="285" y="866"/>
                      <a:pt x="278" y="864"/>
                      <a:pt x="270" y="862"/>
                    </a:cubicBezTo>
                    <a:cubicBezTo>
                      <a:pt x="270" y="862"/>
                      <a:pt x="244" y="857"/>
                      <a:pt x="244" y="835"/>
                    </a:cubicBezTo>
                    <a:cubicBezTo>
                      <a:pt x="244" y="414"/>
                      <a:pt x="244" y="414"/>
                      <a:pt x="244" y="414"/>
                    </a:cubicBezTo>
                    <a:cubicBezTo>
                      <a:pt x="244" y="399"/>
                      <a:pt x="253" y="386"/>
                      <a:pt x="268" y="382"/>
                    </a:cubicBezTo>
                    <a:cubicBezTo>
                      <a:pt x="270" y="381"/>
                      <a:pt x="273" y="380"/>
                      <a:pt x="275" y="380"/>
                    </a:cubicBezTo>
                    <a:cubicBezTo>
                      <a:pt x="414" y="322"/>
                      <a:pt x="456" y="195"/>
                      <a:pt x="458" y="92"/>
                    </a:cubicBezTo>
                    <a:cubicBezTo>
                      <a:pt x="458" y="77"/>
                      <a:pt x="469" y="61"/>
                      <a:pt x="488" y="61"/>
                    </a:cubicBezTo>
                    <a:cubicBezTo>
                      <a:pt x="520" y="61"/>
                      <a:pt x="577" y="126"/>
                      <a:pt x="577" y="206"/>
                    </a:cubicBezTo>
                    <a:cubicBezTo>
                      <a:pt x="577" y="278"/>
                      <a:pt x="574" y="291"/>
                      <a:pt x="549" y="366"/>
                    </a:cubicBezTo>
                    <a:cubicBezTo>
                      <a:pt x="854" y="366"/>
                      <a:pt x="852" y="370"/>
                      <a:pt x="879" y="377"/>
                    </a:cubicBezTo>
                    <a:cubicBezTo>
                      <a:pt x="912" y="387"/>
                      <a:pt x="915" y="415"/>
                      <a:pt x="915" y="424"/>
                    </a:cubicBezTo>
                    <a:cubicBezTo>
                      <a:pt x="915" y="435"/>
                      <a:pt x="915" y="433"/>
                      <a:pt x="914" y="4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344488" y="2979738"/>
                <a:ext cx="341313" cy="346075"/>
              </a:xfrm>
              <a:custGeom>
                <a:avLst/>
                <a:gdLst>
                  <a:gd name="T0" fmla="*/ 45 w 91"/>
                  <a:gd name="T1" fmla="*/ 0 h 92"/>
                  <a:gd name="T2" fmla="*/ 0 w 91"/>
                  <a:gd name="T3" fmla="*/ 46 h 92"/>
                  <a:gd name="T4" fmla="*/ 45 w 91"/>
                  <a:gd name="T5" fmla="*/ 92 h 92"/>
                  <a:gd name="T6" fmla="*/ 91 w 91"/>
                  <a:gd name="T7" fmla="*/ 46 h 92"/>
                  <a:gd name="T8" fmla="*/ 45 w 91"/>
                  <a:gd name="T9" fmla="*/ 0 h 92"/>
                  <a:gd name="T10" fmla="*/ 45 w 91"/>
                  <a:gd name="T11" fmla="*/ 61 h 92"/>
                  <a:gd name="T12" fmla="*/ 30 w 91"/>
                  <a:gd name="T13" fmla="*/ 46 h 92"/>
                  <a:gd name="T14" fmla="*/ 45 w 91"/>
                  <a:gd name="T15" fmla="*/ 31 h 92"/>
                  <a:gd name="T16" fmla="*/ 61 w 91"/>
                  <a:gd name="T17" fmla="*/ 46 h 92"/>
                  <a:gd name="T18" fmla="*/ 45 w 91"/>
                  <a:gd name="T19" fmla="*/ 6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92">
                    <a:moveTo>
                      <a:pt x="45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71"/>
                      <a:pt x="20" y="92"/>
                      <a:pt x="45" y="92"/>
                    </a:cubicBezTo>
                    <a:cubicBezTo>
                      <a:pt x="71" y="92"/>
                      <a:pt x="91" y="71"/>
                      <a:pt x="91" y="46"/>
                    </a:cubicBezTo>
                    <a:cubicBezTo>
                      <a:pt x="91" y="20"/>
                      <a:pt x="71" y="0"/>
                      <a:pt x="45" y="0"/>
                    </a:cubicBezTo>
                    <a:close/>
                    <a:moveTo>
                      <a:pt x="45" y="61"/>
                    </a:moveTo>
                    <a:cubicBezTo>
                      <a:pt x="37" y="61"/>
                      <a:pt x="30" y="54"/>
                      <a:pt x="30" y="46"/>
                    </a:cubicBezTo>
                    <a:cubicBezTo>
                      <a:pt x="30" y="37"/>
                      <a:pt x="37" y="31"/>
                      <a:pt x="45" y="31"/>
                    </a:cubicBezTo>
                    <a:cubicBezTo>
                      <a:pt x="54" y="31"/>
                      <a:pt x="61" y="37"/>
                      <a:pt x="61" y="46"/>
                    </a:cubicBezTo>
                    <a:cubicBezTo>
                      <a:pt x="61" y="54"/>
                      <a:pt x="54" y="61"/>
                      <a:pt x="4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06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ihad\Desktop\istihdamtesvikle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37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03063" y="7376260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5000"/>
              <a:buNone/>
            </a:pPr>
            <a:r>
              <a:rPr lang="tr-TR" sz="6000" dirty="0">
                <a:solidFill>
                  <a:schemeClr val="tx1"/>
                </a:solidFill>
                <a:cs typeface="Lato Regular"/>
              </a:rPr>
              <a:t>Yatırım  mallarının  ve  ara  malların  vadeli  ithalatında KKDF oranı yüzde 6’dan yüzde 0’a (sıfır) indirilmekte ve böylece sanayicinin girdi maliyeti azaltılmaktadır.        </a:t>
            </a:r>
          </a:p>
          <a:p>
            <a:pPr marL="0" indent="0" algn="ctr">
              <a:buNone/>
            </a:pPr>
            <a:endParaRPr lang="en-US" sz="60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4" y="2201450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Vadeli İthalatta KKDF Oranı Sıfıra İndirilecektir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393944" y="4994003"/>
            <a:ext cx="17061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600" b="1" dirty="0" smtClean="0">
                <a:solidFill>
                  <a:schemeClr val="accent3"/>
                </a:solidFill>
              </a:rPr>
              <a:t>%0</a:t>
            </a:r>
            <a:endParaRPr lang="tr-TR" sz="9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ihad\Desktop\Yeni klasör (2)\07_Page 1 Copy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37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83324" y="1625739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Ar-Ge ve Tasarım Faaliyetlerine Destek ve Katkılar Artırılacaktır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4529" y="6948570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2" indent="-571500" algn="just">
              <a:spcBef>
                <a:spcPts val="0"/>
              </a:spcBef>
              <a:buSzPct val="75000"/>
            </a:pPr>
            <a:r>
              <a:rPr lang="tr-TR" sz="5200" dirty="0">
                <a:solidFill>
                  <a:schemeClr val="tx1"/>
                </a:solidFill>
                <a:cs typeface="Lato Regular"/>
              </a:rPr>
              <a:t>Tasarım merkezleri, Ar-Ge merkezleri gibi </a:t>
            </a:r>
            <a:r>
              <a:rPr lang="tr-TR" sz="5200" dirty="0" smtClean="0">
                <a:solidFill>
                  <a:schemeClr val="tx1"/>
                </a:solidFill>
                <a:cs typeface="Lato Regular"/>
              </a:rPr>
              <a:t>desteklenecektir.</a:t>
            </a:r>
          </a:p>
          <a:p>
            <a:pPr marL="971550" lvl="2" indent="-571500" algn="just">
              <a:spcBef>
                <a:spcPts val="0"/>
              </a:spcBef>
              <a:buSzPct val="75000"/>
            </a:pPr>
            <a:r>
              <a:rPr lang="tr-TR" sz="5200" dirty="0" smtClean="0">
                <a:solidFill>
                  <a:schemeClr val="tx1"/>
                </a:solidFill>
                <a:cs typeface="Lato Regular"/>
              </a:rPr>
              <a:t>Ar-Ge ve tasarım personelinin daha esnek çalışmasına olanak sağlanacaktır. </a:t>
            </a:r>
          </a:p>
          <a:p>
            <a:pPr marL="971550" lvl="2" indent="-571500" algn="just">
              <a:spcBef>
                <a:spcPts val="0"/>
              </a:spcBef>
              <a:buSzPct val="75000"/>
            </a:pPr>
            <a:r>
              <a:rPr lang="tr-TR" sz="5200" dirty="0" smtClean="0">
                <a:solidFill>
                  <a:schemeClr val="tx1"/>
                </a:solidFill>
                <a:cs typeface="Lato Regular"/>
              </a:rPr>
              <a:t>KOBİ’lerin </a:t>
            </a:r>
            <a:r>
              <a:rPr lang="tr-TR" sz="5200" dirty="0">
                <a:solidFill>
                  <a:schemeClr val="tx1"/>
                </a:solidFill>
                <a:cs typeface="Lato Regular"/>
              </a:rPr>
              <a:t>siparişe dayalı Ar-Ge ve tasarım faaliyetleri desteklenecektir. </a:t>
            </a:r>
          </a:p>
          <a:p>
            <a:pPr marL="0" indent="0" algn="ctr">
              <a:buNone/>
            </a:pPr>
            <a:endParaRPr lang="en-US" sz="52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74874" y="4596575"/>
            <a:ext cx="1847173" cy="18476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Lato Light"/>
            </a:endParaRPr>
          </a:p>
        </p:txBody>
      </p:sp>
      <p:sp>
        <p:nvSpPr>
          <p:cNvPr id="7" name="Freeform 102"/>
          <p:cNvSpPr>
            <a:spLocks noChangeArrowheads="1"/>
          </p:cNvSpPr>
          <p:nvPr/>
        </p:nvSpPr>
        <p:spPr bwMode="auto">
          <a:xfrm>
            <a:off x="8756649" y="5178178"/>
            <a:ext cx="804676" cy="719219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Cihad\Desktop\Yeni klasör (2)\08_Page 1 Copy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487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355464" y="6013715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75000"/>
              <a:buNone/>
            </a:pPr>
            <a:r>
              <a:rPr lang="tr-TR" sz="4800" dirty="0">
                <a:solidFill>
                  <a:schemeClr val="tx1"/>
                </a:solidFill>
                <a:cs typeface="Lato Regular"/>
              </a:rPr>
              <a:t>TBMM Genel Kurulunda kabul edilen Kanun ile Hazine kaynaklarından kredi garanti kurumlarına aktarılabilecek 1 milyar TL tutarındaki kaynak 2 milyar TL’ye çıkarılmıştır. böylelikle Kredi Garanti Fonu aracılığıyla 20 Milyar TL tutarına kadar Hazine kefaleti verilebilmesinin önü </a:t>
            </a:r>
            <a:r>
              <a:rPr lang="tr-TR" sz="4800" dirty="0" smtClean="0">
                <a:solidFill>
                  <a:schemeClr val="tx1"/>
                </a:solidFill>
                <a:cs typeface="Lato Regular"/>
              </a:rPr>
              <a:t>açılmıştır.</a:t>
            </a:r>
          </a:p>
          <a:p>
            <a:pPr marL="0" lvl="1" indent="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75000"/>
              <a:buNone/>
            </a:pPr>
            <a:endParaRPr lang="tr-TR" sz="4800" dirty="0" smtClean="0">
              <a:solidFill>
                <a:schemeClr val="tx1"/>
              </a:solidFill>
              <a:cs typeface="Lato Regular"/>
            </a:endParaRPr>
          </a:p>
          <a:p>
            <a:pPr marL="0" lvl="1" indent="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75000"/>
              <a:buNone/>
            </a:pPr>
            <a:r>
              <a:rPr lang="tr-TR" sz="4800" dirty="0" smtClean="0">
                <a:solidFill>
                  <a:schemeClr val="tx1"/>
                </a:solidFill>
                <a:cs typeface="Lato Regular"/>
              </a:rPr>
              <a:t>Bakanlar Kurulu Kararı ile Hazine destekli kefalet sisteminden yararlanabileceklerin kapsamı genişletilmiş ve kapsama İmalatçı KOBİ’ler ile Kadın Girişimciler ilave edilmiştir. </a:t>
            </a:r>
          </a:p>
          <a:p>
            <a:pPr marL="0" indent="0" algn="ctr">
              <a:buNone/>
            </a:pPr>
            <a:endParaRPr lang="en-US" sz="4800" dirty="0">
              <a:solidFill>
                <a:schemeClr val="tx1"/>
              </a:solidFill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4" y="1608783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Hazine Destekli Kefaletin Kapsamı Genişletilmiştir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64695" y="4384701"/>
            <a:ext cx="1193923" cy="11942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301" dirty="0">
              <a:latin typeface="Lato Light"/>
              <a:cs typeface="Lato Light"/>
            </a:endParaRPr>
          </a:p>
        </p:txBody>
      </p:sp>
      <p:sp>
        <p:nvSpPr>
          <p:cNvPr id="6" name="AutoShape 81"/>
          <p:cNvSpPr>
            <a:spLocks/>
          </p:cNvSpPr>
          <p:nvPr/>
        </p:nvSpPr>
        <p:spPr bwMode="auto">
          <a:xfrm>
            <a:off x="8734466" y="4738467"/>
            <a:ext cx="630819" cy="4623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8582" tIns="28582" rIns="28582" bIns="28582" anchor="ctr"/>
          <a:lstStyle/>
          <a:p>
            <a:pPr defTabSz="257141">
              <a:defRPr/>
            </a:pPr>
            <a:endParaRPr lang="es-ES" sz="165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Cihad\Desktop\Yeni klasör (2)\09_Page 1 Copy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89489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18398" y="3159873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5000"/>
              <a:buNone/>
            </a:pPr>
            <a:r>
              <a:rPr lang="tr-TR" sz="4000" b="1" dirty="0" smtClean="0">
                <a:solidFill>
                  <a:schemeClr val="tx1"/>
                </a:solidFill>
                <a:cs typeface="Lato Regular"/>
              </a:rPr>
              <a:t>İmalatçı KOBİ’ler:</a:t>
            </a:r>
          </a:p>
          <a:p>
            <a:pPr algn="just"/>
            <a:r>
              <a:rPr lang="tr-TR" sz="4000" dirty="0">
                <a:solidFill>
                  <a:schemeClr val="tx1"/>
                </a:solidFill>
                <a:cs typeface="Lato Regular"/>
              </a:rPr>
              <a:t>Mevcut durumda her bir KOBİ için 1,5 Milyon TL ve her bir risk gurubu için 2 Milyon TL olan kefalet limiti, imalat sektöründe faaliyet gösteren KOBİ’lerin yatırım kredileri için 2,5 Milyon TL’ye, her bir risk grubundaki imalatçı KOBİ’ler için ise 3 Milyon TL’ye çıkarılmıştır.</a:t>
            </a:r>
          </a:p>
          <a:p>
            <a:pPr algn="just"/>
            <a:r>
              <a:rPr lang="tr-TR" sz="4000" dirty="0">
                <a:solidFill>
                  <a:schemeClr val="tx1"/>
                </a:solidFill>
                <a:cs typeface="Lato Regular"/>
              </a:rPr>
              <a:t>Ayrıca, diğer KOBİ’ler için 8 yıl olan maksimum vade, imalatçı KOBİ’ler için 10 yıla çıkarılmış, diğer KOBİ’ler için %75 olan kefalet oranı imalatçı KOBİ’ler için %80’e çıkarılmıştır</a:t>
            </a:r>
            <a:r>
              <a:rPr lang="tr-TR" sz="1600" dirty="0" smtClean="0">
                <a:solidFill>
                  <a:schemeClr val="bg2"/>
                </a:solidFill>
              </a:rPr>
              <a:t>.</a:t>
            </a:r>
          </a:p>
          <a:p>
            <a:pPr algn="just"/>
            <a:endParaRPr lang="tr-TR" sz="4000" dirty="0">
              <a:solidFill>
                <a:schemeClr val="tx1"/>
              </a:solidFill>
              <a:cs typeface="Lato Regular"/>
            </a:endParaRPr>
          </a:p>
          <a:p>
            <a:pPr marL="0" indent="0" algn="just">
              <a:buNone/>
            </a:pPr>
            <a:r>
              <a:rPr lang="tr-TR" sz="4000" b="1" dirty="0">
                <a:solidFill>
                  <a:schemeClr val="tx1"/>
                </a:solidFill>
                <a:cs typeface="Lato Regular"/>
              </a:rPr>
              <a:t>Kadın Girişimciler</a:t>
            </a:r>
            <a:r>
              <a:rPr lang="tr-TR" sz="4000" b="1" dirty="0" smtClean="0">
                <a:solidFill>
                  <a:schemeClr val="tx1"/>
                </a:solidFill>
                <a:cs typeface="Lato Regular"/>
              </a:rPr>
              <a:t>:</a:t>
            </a:r>
          </a:p>
          <a:p>
            <a:pPr marL="0" indent="0" algn="just">
              <a:buNone/>
            </a:pPr>
            <a:r>
              <a:rPr lang="tr-TR" sz="4000" dirty="0" smtClean="0">
                <a:solidFill>
                  <a:schemeClr val="tx1"/>
                </a:solidFill>
                <a:cs typeface="Lato Regular"/>
              </a:rPr>
              <a:t>Kadın </a:t>
            </a:r>
            <a:r>
              <a:rPr lang="tr-TR" sz="4000" dirty="0">
                <a:solidFill>
                  <a:schemeClr val="tx1"/>
                </a:solidFill>
                <a:cs typeface="Lato Regular"/>
              </a:rPr>
              <a:t>girişimcilerin finansmana erişimlerinin kolaylaştırılması ve böylelikle kadın istihdamının artırılması amacıyla yeni bir düzenleme yapılmıştır. Düzenleme ile Kadın Girişimcilerin 100 bin TL’ye kadar ve 5 yıl vadeli kullanacakları krediler için Kredi Garanti Fonu aracılığıyla %85 oranında kefalet imkanı sağlanmaktadır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1"/>
              </a:solidFill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4" y="660547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İmalatçı KOBİ’lere ve Kadın Girişimcilere İlave Destek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126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Cihad\Desktop\Yeni klasör (2)\10_Page 1 Copy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89487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18398" y="5733689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tr-TR" altLang="tr-TR" sz="4400" dirty="0">
                <a:solidFill>
                  <a:schemeClr val="tx1"/>
                </a:solidFill>
                <a:cs typeface="Lato Regular"/>
              </a:rPr>
              <a:t>TÜBİTAK tarafından başta enerji, ulaştırma ve sağlık sektörleri olmak üzere imalat sanayinde hazırlanan projeler Türkiye Kalkınma Bankası aracılığı ile desteklenecektir. Bu kapsamda fizibilite çalışmaları TÜBİTAK tarafından sonuçlandırılacaktır. </a:t>
            </a:r>
          </a:p>
          <a:p>
            <a:pPr algn="just">
              <a:defRPr/>
            </a:pPr>
            <a:r>
              <a:rPr lang="tr-TR" altLang="tr-TR" sz="4400" dirty="0" smtClean="0">
                <a:solidFill>
                  <a:schemeClr val="tx1"/>
                </a:solidFill>
                <a:cs typeface="Lato Regular"/>
              </a:rPr>
              <a:t>Projeler özel sektör tarafından hayata </a:t>
            </a:r>
            <a:r>
              <a:rPr lang="tr-TR" altLang="tr-TR" sz="4400" dirty="0" smtClean="0">
                <a:solidFill>
                  <a:schemeClr val="tx1"/>
                </a:solidFill>
                <a:cs typeface="Lato Regular"/>
              </a:rPr>
              <a:t>geçirilecektir. TÜBİTAK </a:t>
            </a:r>
            <a:r>
              <a:rPr lang="tr-TR" altLang="tr-TR" sz="4400" dirty="0" smtClean="0">
                <a:solidFill>
                  <a:schemeClr val="tx1"/>
                </a:solidFill>
                <a:cs typeface="Lato Regular"/>
              </a:rPr>
              <a:t>gerektiği takdirde bu şirketlere belirli bir süre ortak olabilecektir.</a:t>
            </a:r>
            <a:endParaRPr lang="tr-TR" altLang="tr-TR" sz="4400" dirty="0">
              <a:solidFill>
                <a:schemeClr val="tx1"/>
              </a:solidFill>
              <a:cs typeface="Lato Regular"/>
            </a:endParaRPr>
          </a:p>
          <a:p>
            <a:pPr algn="just">
              <a:defRPr/>
            </a:pPr>
            <a:r>
              <a:rPr lang="tr-TR" altLang="tr-TR" sz="4400" dirty="0">
                <a:solidFill>
                  <a:schemeClr val="tx1"/>
                </a:solidFill>
                <a:cs typeface="Lato Regular"/>
              </a:rPr>
              <a:t>Projenin finansmanında özel sektör </a:t>
            </a:r>
            <a:r>
              <a:rPr lang="tr-TR" altLang="tr-TR" sz="4400" dirty="0" smtClean="0">
                <a:solidFill>
                  <a:schemeClr val="tx1"/>
                </a:solidFill>
                <a:cs typeface="Lato Regular"/>
              </a:rPr>
              <a:t>öz kaynak </a:t>
            </a:r>
            <a:r>
              <a:rPr lang="tr-TR" altLang="tr-TR" sz="4400" dirty="0">
                <a:solidFill>
                  <a:schemeClr val="tx1"/>
                </a:solidFill>
                <a:cs typeface="Lato Regular"/>
              </a:rPr>
              <a:t>kullanımı yüzde 20 olacaktır. Türkiye Kalkınma Bankası da yüzde 50’ye kadar uygun koşullu finansman desteği sağlayacaktır.</a:t>
            </a:r>
          </a:p>
          <a:p>
            <a:pPr marL="0" indent="0" algn="ctr">
              <a:buNone/>
            </a:pPr>
            <a:endParaRPr lang="en-US" sz="4400" dirty="0">
              <a:solidFill>
                <a:schemeClr val="tx1"/>
              </a:solidFill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4" y="1083872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Ar-Ge’ye Dayalı Sanayi Yatırımları İçin Proje ve Finansman Modeli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4" name="Group 49"/>
          <p:cNvGrpSpPr/>
          <p:nvPr/>
        </p:nvGrpSpPr>
        <p:grpSpPr>
          <a:xfrm>
            <a:off x="8091538" y="3592060"/>
            <a:ext cx="1705866" cy="1730768"/>
            <a:chOff x="2285781" y="4847654"/>
            <a:chExt cx="952480" cy="966132"/>
          </a:xfrm>
        </p:grpSpPr>
        <p:sp>
          <p:nvSpPr>
            <p:cNvPr id="5" name="Oval 4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 dirty="0">
                <a:latin typeface="Lato Light"/>
              </a:endParaRPr>
            </a:p>
          </p:txBody>
        </p:sp>
      </p:grpSp>
      <p:sp>
        <p:nvSpPr>
          <p:cNvPr id="7" name="AutoShape 82"/>
          <p:cNvSpPr>
            <a:spLocks/>
          </p:cNvSpPr>
          <p:nvPr/>
        </p:nvSpPr>
        <p:spPr bwMode="auto">
          <a:xfrm>
            <a:off x="8640046" y="4146558"/>
            <a:ext cx="633902" cy="5943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defTabSz="685829">
              <a:defRPr/>
            </a:pPr>
            <a:endParaRPr lang="es-ES" sz="4351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Cihad\Desktop\Yeni klasör (2)\11_Page 1 Copy 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489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0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18398" y="6665004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tr-TR" sz="5400" dirty="0">
                <a:solidFill>
                  <a:schemeClr val="tx1"/>
                </a:solidFill>
                <a:cs typeface="Lato Regular"/>
              </a:rPr>
              <a:t>KOBİ’lerin finansmana erişiminin artırılması amacıyla taşınırların teminat olarak kullanılmasının önündeki engelleri kaldıracak düzenlemeler yapılacaktır.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tr-TR" sz="5400" dirty="0">
                <a:solidFill>
                  <a:schemeClr val="tx1"/>
                </a:solidFill>
                <a:cs typeface="Lato Regular"/>
              </a:rPr>
              <a:t>Bununla ilgili hazırlanmakta olan Kanun Tasarısı önümüzdeki dönemde TBMM’ye sevk edilecektir</a:t>
            </a:r>
            <a:r>
              <a:rPr lang="tr-TR" altLang="tr-TR" sz="5400" dirty="0">
                <a:solidFill>
                  <a:schemeClr val="tx1"/>
                </a:solidFill>
                <a:cs typeface="Lato Regular"/>
              </a:rPr>
              <a:t>.</a:t>
            </a:r>
          </a:p>
          <a:p>
            <a:pPr marL="0" indent="0" algn="ctr">
              <a:buNone/>
            </a:pPr>
            <a:endParaRPr lang="en-US" sz="5400" dirty="0">
              <a:solidFill>
                <a:schemeClr val="tx1"/>
              </a:solidFill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4" y="1083872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Taşınırların Teminat Olarak Kullanımının Artırılması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4" name="Group 49"/>
          <p:cNvGrpSpPr/>
          <p:nvPr/>
        </p:nvGrpSpPr>
        <p:grpSpPr>
          <a:xfrm>
            <a:off x="8236293" y="4112040"/>
            <a:ext cx="1705866" cy="1730768"/>
            <a:chOff x="2285781" y="4847654"/>
            <a:chExt cx="952480" cy="966132"/>
          </a:xfrm>
        </p:grpSpPr>
        <p:sp>
          <p:nvSpPr>
            <p:cNvPr id="5" name="Oval 4"/>
            <p:cNvSpPr/>
            <p:nvPr/>
          </p:nvSpPr>
          <p:spPr bwMode="auto">
            <a:xfrm>
              <a:off x="2346028" y="4908765"/>
              <a:ext cx="840592" cy="85264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 dirty="0">
                <a:latin typeface="Lato Light"/>
              </a:endParaRPr>
            </a:p>
          </p:txBody>
        </p:sp>
      </p:grpSp>
      <p:sp>
        <p:nvSpPr>
          <p:cNvPr id="7" name="AutoShape 18"/>
          <p:cNvSpPr>
            <a:spLocks/>
          </p:cNvSpPr>
          <p:nvPr/>
        </p:nvSpPr>
        <p:spPr bwMode="auto">
          <a:xfrm>
            <a:off x="8784801" y="4622791"/>
            <a:ext cx="633902" cy="5919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203" tIns="76203" rIns="76203" bIns="76203" anchor="ctr"/>
          <a:lstStyle/>
          <a:p>
            <a:pPr defTabSz="685829">
              <a:defRPr/>
            </a:pPr>
            <a:endParaRPr lang="es-ES" sz="4351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7922" r="62333" b="21069"/>
          <a:stretch/>
        </p:blipFill>
        <p:spPr bwMode="auto">
          <a:xfrm>
            <a:off x="-16934" y="0"/>
            <a:ext cx="18400785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03063" y="6021550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200" dirty="0" smtClean="0">
                <a:solidFill>
                  <a:schemeClr val="tx1"/>
                </a:solidFill>
                <a:cs typeface="Lato Regular"/>
              </a:rPr>
              <a:t>Özel sektör işyerlerinde 6 ay süreyle İşbaşı Eğitim Programında (İEP) çalışacak kursiyerlere İŞKUR tarafından </a:t>
            </a:r>
            <a:r>
              <a:rPr lang="tr-TR" sz="4200" b="1" dirty="0" smtClean="0">
                <a:solidFill>
                  <a:schemeClr val="tx1"/>
                </a:solidFill>
                <a:cs typeface="Lato Regular"/>
              </a:rPr>
              <a:t>net asgari ücret </a:t>
            </a:r>
            <a:r>
              <a:rPr lang="tr-TR" sz="4200" dirty="0" smtClean="0">
                <a:solidFill>
                  <a:schemeClr val="tx1"/>
                </a:solidFill>
                <a:cs typeface="Lato Regular"/>
              </a:rPr>
              <a:t>ödenecektir.</a:t>
            </a:r>
          </a:p>
          <a:p>
            <a:r>
              <a:rPr lang="tr-TR" sz="4200" dirty="0" smtClean="0">
                <a:solidFill>
                  <a:schemeClr val="tx1"/>
                </a:solidFill>
                <a:cs typeface="Lato Light"/>
              </a:rPr>
              <a:t>İşverenin </a:t>
            </a:r>
            <a:r>
              <a:rPr lang="tr-TR" sz="4200" dirty="0">
                <a:solidFill>
                  <a:schemeClr val="tx1"/>
                </a:solidFill>
                <a:cs typeface="Lato Regular"/>
              </a:rPr>
              <a:t>kursiyerler için yaptığı harcamalar vergi matrahından düşürülebilecektir</a:t>
            </a:r>
            <a:r>
              <a:rPr lang="tr-TR" sz="4200" dirty="0" smtClean="0">
                <a:solidFill>
                  <a:schemeClr val="tx1"/>
                </a:solidFill>
                <a:cs typeface="Lato Light"/>
              </a:rPr>
              <a:t>.</a:t>
            </a:r>
          </a:p>
          <a:p>
            <a:r>
              <a:rPr lang="tr-TR" sz="4200" dirty="0" smtClean="0">
                <a:solidFill>
                  <a:schemeClr val="tx1"/>
                </a:solidFill>
                <a:cs typeface="Lato Light"/>
              </a:rPr>
              <a:t>İşbaşı Eğitim Programı sonrası kursiyerler aynı işkolunda işe alınırsa;</a:t>
            </a:r>
          </a:p>
          <a:p>
            <a:pPr lvl="1"/>
            <a:r>
              <a:rPr lang="tr-TR" sz="4200" dirty="0">
                <a:solidFill>
                  <a:schemeClr val="tx1"/>
                </a:solidFill>
                <a:cs typeface="Lato Light"/>
              </a:rPr>
              <a:t> </a:t>
            </a:r>
            <a:r>
              <a:rPr lang="tr-TR" sz="4200" dirty="0" smtClean="0">
                <a:solidFill>
                  <a:schemeClr val="tx1"/>
                </a:solidFill>
                <a:cs typeface="Lato Light"/>
              </a:rPr>
              <a:t>İmalat sektöründe 42 ay, diğer sektörlerde ise 30 ay boyunca SGK işveren primi İŞKUR tarafından ödenecektir.</a:t>
            </a:r>
          </a:p>
          <a:p>
            <a:pPr lvl="1"/>
            <a:r>
              <a:rPr lang="tr-TR" sz="4200" dirty="0" smtClean="0">
                <a:solidFill>
                  <a:schemeClr val="tx1"/>
                </a:solidFill>
                <a:cs typeface="Lato Light"/>
              </a:rPr>
              <a:t>2015 Temmuz ayına kadar işbaşı eğitimine başlanmış olması halinde ilave 6 ay daha desteklerden faydalanılabilecektir.</a:t>
            </a:r>
          </a:p>
          <a:p>
            <a:pPr marL="0" indent="0">
              <a:buNone/>
            </a:pPr>
            <a:endParaRPr lang="en-US" sz="4200" dirty="0">
              <a:solidFill>
                <a:schemeClr val="tx1"/>
              </a:solidFill>
              <a:cs typeface="Lato Light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4" y="1625728"/>
            <a:ext cx="1502525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Yeni İşçileriniz İŞKUR’dan!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sp>
        <p:nvSpPr>
          <p:cNvPr id="10" name="Round Diagonal Corner Rectangle 52"/>
          <p:cNvSpPr/>
          <p:nvPr/>
        </p:nvSpPr>
        <p:spPr>
          <a:xfrm rot="5400000">
            <a:off x="8017748" y="3359721"/>
            <a:ext cx="1952335" cy="1951826"/>
          </a:xfrm>
          <a:prstGeom prst="round2DiagRect">
            <a:avLst>
              <a:gd name="adj1" fmla="val 32722"/>
              <a:gd name="adj2" fmla="val 309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701" dirty="0">
              <a:latin typeface="Lato Light"/>
            </a:endParaRPr>
          </a:p>
        </p:txBody>
      </p:sp>
      <p:sp>
        <p:nvSpPr>
          <p:cNvPr id="11" name="Freeform 290"/>
          <p:cNvSpPr>
            <a:spLocks noChangeArrowheads="1"/>
          </p:cNvSpPr>
          <p:nvPr/>
        </p:nvSpPr>
        <p:spPr bwMode="auto">
          <a:xfrm>
            <a:off x="8518893" y="3961364"/>
            <a:ext cx="1070019" cy="828772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86" tIns="91443" rIns="182886" bIns="91443" anchor="ctr"/>
          <a:lstStyle/>
          <a:p>
            <a:pPr>
              <a:defRPr/>
            </a:pPr>
            <a:endParaRPr lang="en-US" sz="2701" dirty="0">
              <a:latin typeface="Lato Light"/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03065" y="10581266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6000" dirty="0" smtClean="0">
                <a:solidFill>
                  <a:schemeClr val="tx1"/>
                </a:solidFill>
                <a:cs typeface="Lato Regular"/>
              </a:rPr>
              <a:t>Toplum Yararına Çalışma kapsamında ilave </a:t>
            </a:r>
            <a:r>
              <a:rPr lang="tr-TR" sz="6000" b="1" dirty="0" smtClean="0">
                <a:solidFill>
                  <a:schemeClr val="tx1"/>
                </a:solidFill>
                <a:cs typeface="Lato Regular"/>
              </a:rPr>
              <a:t>120.000</a:t>
            </a:r>
            <a:r>
              <a:rPr lang="tr-TR" sz="6000" dirty="0" smtClean="0">
                <a:solidFill>
                  <a:schemeClr val="tx1"/>
                </a:solidFill>
                <a:cs typeface="Lato Regular"/>
              </a:rPr>
              <a:t> istihdam sağlanacaktır.</a:t>
            </a:r>
            <a:endParaRPr lang="en-US" sz="60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6" y="2408037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Toplum Yararına Çalışanların Sayısı Artırılıyor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10" name="Group 23"/>
          <p:cNvGrpSpPr/>
          <p:nvPr/>
        </p:nvGrpSpPr>
        <p:grpSpPr>
          <a:xfrm>
            <a:off x="7745991" y="5392438"/>
            <a:ext cx="1475333" cy="3848340"/>
            <a:chOff x="2323305" y="2203133"/>
            <a:chExt cx="979488" cy="2554284"/>
          </a:xfrm>
          <a:solidFill>
            <a:schemeClr val="accent2"/>
          </a:solidFill>
        </p:grpSpPr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2323305" y="2720656"/>
              <a:ext cx="979488" cy="2036761"/>
            </a:xfrm>
            <a:custGeom>
              <a:avLst/>
              <a:gdLst>
                <a:gd name="T0" fmla="*/ 2093 w 2719"/>
                <a:gd name="T1" fmla="*/ 0 h 5657"/>
                <a:gd name="T2" fmla="*/ 2093 w 2719"/>
                <a:gd name="T3" fmla="*/ 0 h 5657"/>
                <a:gd name="T4" fmla="*/ 625 w 2719"/>
                <a:gd name="T5" fmla="*/ 0 h 5657"/>
                <a:gd name="T6" fmla="*/ 0 w 2719"/>
                <a:gd name="T7" fmla="*/ 625 h 5657"/>
                <a:gd name="T8" fmla="*/ 0 w 2719"/>
                <a:gd name="T9" fmla="*/ 2499 h 5657"/>
                <a:gd name="T10" fmla="*/ 250 w 2719"/>
                <a:gd name="T11" fmla="*/ 2718 h 5657"/>
                <a:gd name="T12" fmla="*/ 468 w 2719"/>
                <a:gd name="T13" fmla="*/ 2499 h 5657"/>
                <a:gd name="T14" fmla="*/ 468 w 2719"/>
                <a:gd name="T15" fmla="*/ 1032 h 5657"/>
                <a:gd name="T16" fmla="*/ 531 w 2719"/>
                <a:gd name="T17" fmla="*/ 938 h 5657"/>
                <a:gd name="T18" fmla="*/ 625 w 2719"/>
                <a:gd name="T19" fmla="*/ 1032 h 5657"/>
                <a:gd name="T20" fmla="*/ 625 w 2719"/>
                <a:gd name="T21" fmla="*/ 2781 h 5657"/>
                <a:gd name="T22" fmla="*/ 625 w 2719"/>
                <a:gd name="T23" fmla="*/ 3093 h 5657"/>
                <a:gd name="T24" fmla="*/ 625 w 2719"/>
                <a:gd name="T25" fmla="*/ 5312 h 5657"/>
                <a:gd name="T26" fmla="*/ 937 w 2719"/>
                <a:gd name="T27" fmla="*/ 5656 h 5657"/>
                <a:gd name="T28" fmla="*/ 937 w 2719"/>
                <a:gd name="T29" fmla="*/ 5656 h 5657"/>
                <a:gd name="T30" fmla="*/ 1218 w 2719"/>
                <a:gd name="T31" fmla="*/ 5312 h 5657"/>
                <a:gd name="T32" fmla="*/ 1218 w 2719"/>
                <a:gd name="T33" fmla="*/ 3156 h 5657"/>
                <a:gd name="T34" fmla="*/ 1375 w 2719"/>
                <a:gd name="T35" fmla="*/ 3031 h 5657"/>
                <a:gd name="T36" fmla="*/ 1531 w 2719"/>
                <a:gd name="T37" fmla="*/ 3156 h 5657"/>
                <a:gd name="T38" fmla="*/ 1531 w 2719"/>
                <a:gd name="T39" fmla="*/ 5312 h 5657"/>
                <a:gd name="T40" fmla="*/ 1781 w 2719"/>
                <a:gd name="T41" fmla="*/ 5656 h 5657"/>
                <a:gd name="T42" fmla="*/ 1781 w 2719"/>
                <a:gd name="T43" fmla="*/ 5656 h 5657"/>
                <a:gd name="T44" fmla="*/ 2093 w 2719"/>
                <a:gd name="T45" fmla="*/ 5312 h 5657"/>
                <a:gd name="T46" fmla="*/ 2093 w 2719"/>
                <a:gd name="T47" fmla="*/ 3093 h 5657"/>
                <a:gd name="T48" fmla="*/ 2093 w 2719"/>
                <a:gd name="T49" fmla="*/ 2781 h 5657"/>
                <a:gd name="T50" fmla="*/ 2093 w 2719"/>
                <a:gd name="T51" fmla="*/ 1032 h 5657"/>
                <a:gd name="T52" fmla="*/ 2218 w 2719"/>
                <a:gd name="T53" fmla="*/ 938 h 5657"/>
                <a:gd name="T54" fmla="*/ 2250 w 2719"/>
                <a:gd name="T55" fmla="*/ 1032 h 5657"/>
                <a:gd name="T56" fmla="*/ 2250 w 2719"/>
                <a:gd name="T57" fmla="*/ 2499 h 5657"/>
                <a:gd name="T58" fmla="*/ 2468 w 2719"/>
                <a:gd name="T59" fmla="*/ 2718 h 5657"/>
                <a:gd name="T60" fmla="*/ 2718 w 2719"/>
                <a:gd name="T61" fmla="*/ 2499 h 5657"/>
                <a:gd name="T62" fmla="*/ 2718 w 2719"/>
                <a:gd name="T63" fmla="*/ 625 h 5657"/>
                <a:gd name="T64" fmla="*/ 2093 w 2719"/>
                <a:gd name="T65" fmla="*/ 0 h 5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9" h="5657">
                  <a:moveTo>
                    <a:pt x="2093" y="0"/>
                  </a:moveTo>
                  <a:lnTo>
                    <a:pt x="2093" y="0"/>
                  </a:lnTo>
                  <a:cubicBezTo>
                    <a:pt x="625" y="0"/>
                    <a:pt x="625" y="0"/>
                    <a:pt x="625" y="0"/>
                  </a:cubicBezTo>
                  <a:cubicBezTo>
                    <a:pt x="218" y="0"/>
                    <a:pt x="0" y="188"/>
                    <a:pt x="0" y="625"/>
                  </a:cubicBezTo>
                  <a:cubicBezTo>
                    <a:pt x="0" y="2499"/>
                    <a:pt x="0" y="2499"/>
                    <a:pt x="0" y="2499"/>
                  </a:cubicBezTo>
                  <a:cubicBezTo>
                    <a:pt x="0" y="2624"/>
                    <a:pt x="93" y="2718"/>
                    <a:pt x="250" y="2718"/>
                  </a:cubicBezTo>
                  <a:cubicBezTo>
                    <a:pt x="375" y="2718"/>
                    <a:pt x="468" y="2624"/>
                    <a:pt x="468" y="2499"/>
                  </a:cubicBezTo>
                  <a:cubicBezTo>
                    <a:pt x="468" y="2499"/>
                    <a:pt x="468" y="1188"/>
                    <a:pt x="468" y="1032"/>
                  </a:cubicBezTo>
                  <a:cubicBezTo>
                    <a:pt x="468" y="938"/>
                    <a:pt x="531" y="938"/>
                    <a:pt x="531" y="938"/>
                  </a:cubicBezTo>
                  <a:cubicBezTo>
                    <a:pt x="593" y="938"/>
                    <a:pt x="625" y="938"/>
                    <a:pt x="625" y="1032"/>
                  </a:cubicBezTo>
                  <a:cubicBezTo>
                    <a:pt x="625" y="1188"/>
                    <a:pt x="625" y="2249"/>
                    <a:pt x="625" y="2781"/>
                  </a:cubicBezTo>
                  <a:cubicBezTo>
                    <a:pt x="625" y="3093"/>
                    <a:pt x="625" y="3093"/>
                    <a:pt x="625" y="3093"/>
                  </a:cubicBezTo>
                  <a:cubicBezTo>
                    <a:pt x="625" y="5312"/>
                    <a:pt x="625" y="5312"/>
                    <a:pt x="625" y="5312"/>
                  </a:cubicBezTo>
                  <a:cubicBezTo>
                    <a:pt x="625" y="5468"/>
                    <a:pt x="781" y="5656"/>
                    <a:pt x="937" y="5656"/>
                  </a:cubicBezTo>
                  <a:lnTo>
                    <a:pt x="937" y="5656"/>
                  </a:lnTo>
                  <a:cubicBezTo>
                    <a:pt x="1093" y="5656"/>
                    <a:pt x="1218" y="5468"/>
                    <a:pt x="1218" y="5312"/>
                  </a:cubicBezTo>
                  <a:cubicBezTo>
                    <a:pt x="1218" y="5312"/>
                    <a:pt x="1218" y="3249"/>
                    <a:pt x="1218" y="3156"/>
                  </a:cubicBezTo>
                  <a:cubicBezTo>
                    <a:pt x="1218" y="3031"/>
                    <a:pt x="1250" y="3031"/>
                    <a:pt x="1375" y="3031"/>
                  </a:cubicBezTo>
                  <a:cubicBezTo>
                    <a:pt x="1406" y="3031"/>
                    <a:pt x="1531" y="3031"/>
                    <a:pt x="1531" y="3156"/>
                  </a:cubicBezTo>
                  <a:cubicBezTo>
                    <a:pt x="1531" y="3249"/>
                    <a:pt x="1531" y="5312"/>
                    <a:pt x="1531" y="5312"/>
                  </a:cubicBezTo>
                  <a:cubicBezTo>
                    <a:pt x="1531" y="5468"/>
                    <a:pt x="1562" y="5656"/>
                    <a:pt x="1781" y="5656"/>
                  </a:cubicBezTo>
                  <a:lnTo>
                    <a:pt x="1781" y="5656"/>
                  </a:lnTo>
                  <a:cubicBezTo>
                    <a:pt x="1937" y="5656"/>
                    <a:pt x="2093" y="5468"/>
                    <a:pt x="2093" y="5312"/>
                  </a:cubicBezTo>
                  <a:cubicBezTo>
                    <a:pt x="2093" y="3093"/>
                    <a:pt x="2093" y="3093"/>
                    <a:pt x="2093" y="3093"/>
                  </a:cubicBezTo>
                  <a:cubicBezTo>
                    <a:pt x="2093" y="2781"/>
                    <a:pt x="2093" y="2781"/>
                    <a:pt x="2093" y="2781"/>
                  </a:cubicBezTo>
                  <a:cubicBezTo>
                    <a:pt x="2093" y="2249"/>
                    <a:pt x="2093" y="1188"/>
                    <a:pt x="2093" y="1032"/>
                  </a:cubicBezTo>
                  <a:cubicBezTo>
                    <a:pt x="2093" y="938"/>
                    <a:pt x="2156" y="938"/>
                    <a:pt x="2218" y="938"/>
                  </a:cubicBezTo>
                  <a:cubicBezTo>
                    <a:pt x="2218" y="938"/>
                    <a:pt x="2250" y="938"/>
                    <a:pt x="2250" y="1032"/>
                  </a:cubicBezTo>
                  <a:cubicBezTo>
                    <a:pt x="2250" y="1188"/>
                    <a:pt x="2250" y="2499"/>
                    <a:pt x="2250" y="2499"/>
                  </a:cubicBezTo>
                  <a:cubicBezTo>
                    <a:pt x="2250" y="2624"/>
                    <a:pt x="2375" y="2718"/>
                    <a:pt x="2468" y="2718"/>
                  </a:cubicBezTo>
                  <a:cubicBezTo>
                    <a:pt x="2562" y="2718"/>
                    <a:pt x="2718" y="2624"/>
                    <a:pt x="2718" y="2499"/>
                  </a:cubicBezTo>
                  <a:cubicBezTo>
                    <a:pt x="2718" y="625"/>
                    <a:pt x="2718" y="625"/>
                    <a:pt x="2718" y="625"/>
                  </a:cubicBezTo>
                  <a:cubicBezTo>
                    <a:pt x="2718" y="188"/>
                    <a:pt x="2531" y="0"/>
                    <a:pt x="209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2626519" y="2203133"/>
              <a:ext cx="382587" cy="360362"/>
            </a:xfrm>
            <a:custGeom>
              <a:avLst/>
              <a:gdLst>
                <a:gd name="T0" fmla="*/ 532 w 1064"/>
                <a:gd name="T1" fmla="*/ 0 h 1001"/>
                <a:gd name="T2" fmla="*/ 532 w 1064"/>
                <a:gd name="T3" fmla="*/ 0 h 1001"/>
                <a:gd name="T4" fmla="*/ 0 w 1064"/>
                <a:gd name="T5" fmla="*/ 531 h 1001"/>
                <a:gd name="T6" fmla="*/ 532 w 1064"/>
                <a:gd name="T7" fmla="*/ 1000 h 1001"/>
                <a:gd name="T8" fmla="*/ 1063 w 1064"/>
                <a:gd name="T9" fmla="*/ 531 h 1001"/>
                <a:gd name="T10" fmla="*/ 532 w 106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4" h="1001">
                  <a:moveTo>
                    <a:pt x="532" y="0"/>
                  </a:moveTo>
                  <a:lnTo>
                    <a:pt x="532" y="0"/>
                  </a:lnTo>
                  <a:cubicBezTo>
                    <a:pt x="219" y="0"/>
                    <a:pt x="0" y="219"/>
                    <a:pt x="0" y="531"/>
                  </a:cubicBezTo>
                  <a:cubicBezTo>
                    <a:pt x="0" y="812"/>
                    <a:pt x="219" y="1000"/>
                    <a:pt x="532" y="1000"/>
                  </a:cubicBezTo>
                  <a:cubicBezTo>
                    <a:pt x="782" y="1000"/>
                    <a:pt x="1063" y="812"/>
                    <a:pt x="1063" y="531"/>
                  </a:cubicBezTo>
                  <a:cubicBezTo>
                    <a:pt x="1063" y="219"/>
                    <a:pt x="782" y="0"/>
                    <a:pt x="53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9592302" y="5414517"/>
            <a:ext cx="1688519" cy="3848330"/>
            <a:chOff x="5481408" y="1426062"/>
            <a:chExt cx="341669" cy="778500"/>
          </a:xfrm>
          <a:solidFill>
            <a:schemeClr val="accent3"/>
          </a:solidFill>
        </p:grpSpPr>
        <p:sp>
          <p:nvSpPr>
            <p:cNvPr id="14" name="Freeform 1"/>
            <p:cNvSpPr>
              <a:spLocks noChangeArrowheads="1"/>
            </p:cNvSpPr>
            <p:nvPr/>
          </p:nvSpPr>
          <p:spPr bwMode="auto">
            <a:xfrm>
              <a:off x="5481408" y="1565662"/>
              <a:ext cx="341669" cy="638900"/>
            </a:xfrm>
            <a:custGeom>
              <a:avLst/>
              <a:gdLst>
                <a:gd name="T0" fmla="*/ 3593 w 3594"/>
                <a:gd name="T1" fmla="*/ 2874 h 6719"/>
                <a:gd name="T2" fmla="*/ 3593 w 3594"/>
                <a:gd name="T3" fmla="*/ 2874 h 6719"/>
                <a:gd name="T4" fmla="*/ 3000 w 3594"/>
                <a:gd name="T5" fmla="*/ 625 h 6719"/>
                <a:gd name="T6" fmla="*/ 2250 w 3594"/>
                <a:gd name="T7" fmla="*/ 0 h 6719"/>
                <a:gd name="T8" fmla="*/ 1375 w 3594"/>
                <a:gd name="T9" fmla="*/ 0 h 6719"/>
                <a:gd name="T10" fmla="*/ 625 w 3594"/>
                <a:gd name="T11" fmla="*/ 625 h 6719"/>
                <a:gd name="T12" fmla="*/ 0 w 3594"/>
                <a:gd name="T13" fmla="*/ 2874 h 6719"/>
                <a:gd name="T14" fmla="*/ 125 w 3594"/>
                <a:gd name="T15" fmla="*/ 3249 h 6719"/>
                <a:gd name="T16" fmla="*/ 500 w 3594"/>
                <a:gd name="T17" fmla="*/ 2999 h 6719"/>
                <a:gd name="T18" fmla="*/ 1000 w 3594"/>
                <a:gd name="T19" fmla="*/ 1000 h 6719"/>
                <a:gd name="T20" fmla="*/ 1250 w 3594"/>
                <a:gd name="T21" fmla="*/ 1000 h 6719"/>
                <a:gd name="T22" fmla="*/ 375 w 3594"/>
                <a:gd name="T23" fmla="*/ 4093 h 6719"/>
                <a:gd name="T24" fmla="*/ 1125 w 3594"/>
                <a:gd name="T25" fmla="*/ 4093 h 6719"/>
                <a:gd name="T26" fmla="*/ 1125 w 3594"/>
                <a:gd name="T27" fmla="*/ 6343 h 6719"/>
                <a:gd name="T28" fmla="*/ 1375 w 3594"/>
                <a:gd name="T29" fmla="*/ 6718 h 6719"/>
                <a:gd name="T30" fmla="*/ 1750 w 3594"/>
                <a:gd name="T31" fmla="*/ 6343 h 6719"/>
                <a:gd name="T32" fmla="*/ 1750 w 3594"/>
                <a:gd name="T33" fmla="*/ 4093 h 6719"/>
                <a:gd name="T34" fmla="*/ 2000 w 3594"/>
                <a:gd name="T35" fmla="*/ 4093 h 6719"/>
                <a:gd name="T36" fmla="*/ 2000 w 3594"/>
                <a:gd name="T37" fmla="*/ 6343 h 6719"/>
                <a:gd name="T38" fmla="*/ 2250 w 3594"/>
                <a:gd name="T39" fmla="*/ 6718 h 6719"/>
                <a:gd name="T40" fmla="*/ 2500 w 3594"/>
                <a:gd name="T41" fmla="*/ 6343 h 6719"/>
                <a:gd name="T42" fmla="*/ 2500 w 3594"/>
                <a:gd name="T43" fmla="*/ 4093 h 6719"/>
                <a:gd name="T44" fmla="*/ 3218 w 3594"/>
                <a:gd name="T45" fmla="*/ 4093 h 6719"/>
                <a:gd name="T46" fmla="*/ 2375 w 3594"/>
                <a:gd name="T47" fmla="*/ 1000 h 6719"/>
                <a:gd name="T48" fmla="*/ 2625 w 3594"/>
                <a:gd name="T49" fmla="*/ 1000 h 6719"/>
                <a:gd name="T50" fmla="*/ 3093 w 3594"/>
                <a:gd name="T51" fmla="*/ 2999 h 6719"/>
                <a:gd name="T52" fmla="*/ 3468 w 3594"/>
                <a:gd name="T53" fmla="*/ 3249 h 6719"/>
                <a:gd name="T54" fmla="*/ 3593 w 3594"/>
                <a:gd name="T55" fmla="*/ 2874 h 6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4" h="6719">
                  <a:moveTo>
                    <a:pt x="3593" y="2874"/>
                  </a:moveTo>
                  <a:lnTo>
                    <a:pt x="3593" y="2874"/>
                  </a:lnTo>
                  <a:cubicBezTo>
                    <a:pt x="3000" y="625"/>
                    <a:pt x="3000" y="625"/>
                    <a:pt x="3000" y="625"/>
                  </a:cubicBezTo>
                  <a:cubicBezTo>
                    <a:pt x="2875" y="250"/>
                    <a:pt x="2625" y="0"/>
                    <a:pt x="2250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000" y="0"/>
                    <a:pt x="750" y="250"/>
                    <a:pt x="625" y="625"/>
                  </a:cubicBezTo>
                  <a:cubicBezTo>
                    <a:pt x="0" y="2874"/>
                    <a:pt x="0" y="2874"/>
                    <a:pt x="0" y="2874"/>
                  </a:cubicBezTo>
                  <a:cubicBezTo>
                    <a:pt x="0" y="2999"/>
                    <a:pt x="0" y="3124"/>
                    <a:pt x="125" y="3249"/>
                  </a:cubicBezTo>
                  <a:cubicBezTo>
                    <a:pt x="250" y="3249"/>
                    <a:pt x="500" y="3124"/>
                    <a:pt x="500" y="2999"/>
                  </a:cubicBezTo>
                  <a:cubicBezTo>
                    <a:pt x="1000" y="1000"/>
                    <a:pt x="1000" y="1000"/>
                    <a:pt x="1000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375" y="4093"/>
                    <a:pt x="375" y="4093"/>
                    <a:pt x="375" y="4093"/>
                  </a:cubicBezTo>
                  <a:cubicBezTo>
                    <a:pt x="1125" y="4093"/>
                    <a:pt x="1125" y="4093"/>
                    <a:pt x="1125" y="4093"/>
                  </a:cubicBezTo>
                  <a:cubicBezTo>
                    <a:pt x="1125" y="6343"/>
                    <a:pt x="1125" y="6343"/>
                    <a:pt x="1125" y="6343"/>
                  </a:cubicBezTo>
                  <a:cubicBezTo>
                    <a:pt x="1125" y="6468"/>
                    <a:pt x="1250" y="6718"/>
                    <a:pt x="1375" y="6718"/>
                  </a:cubicBezTo>
                  <a:cubicBezTo>
                    <a:pt x="1625" y="6718"/>
                    <a:pt x="1750" y="6468"/>
                    <a:pt x="1750" y="6343"/>
                  </a:cubicBezTo>
                  <a:cubicBezTo>
                    <a:pt x="1750" y="4093"/>
                    <a:pt x="1750" y="4093"/>
                    <a:pt x="1750" y="4093"/>
                  </a:cubicBezTo>
                  <a:cubicBezTo>
                    <a:pt x="2000" y="4093"/>
                    <a:pt x="2000" y="4093"/>
                    <a:pt x="2000" y="4093"/>
                  </a:cubicBezTo>
                  <a:cubicBezTo>
                    <a:pt x="2000" y="6343"/>
                    <a:pt x="2000" y="6343"/>
                    <a:pt x="2000" y="6343"/>
                  </a:cubicBezTo>
                  <a:cubicBezTo>
                    <a:pt x="2000" y="6468"/>
                    <a:pt x="2125" y="6718"/>
                    <a:pt x="2250" y="6718"/>
                  </a:cubicBezTo>
                  <a:cubicBezTo>
                    <a:pt x="2375" y="6718"/>
                    <a:pt x="2500" y="6468"/>
                    <a:pt x="2500" y="6343"/>
                  </a:cubicBezTo>
                  <a:cubicBezTo>
                    <a:pt x="2500" y="4093"/>
                    <a:pt x="2500" y="4093"/>
                    <a:pt x="2500" y="4093"/>
                  </a:cubicBezTo>
                  <a:cubicBezTo>
                    <a:pt x="3218" y="4093"/>
                    <a:pt x="3218" y="4093"/>
                    <a:pt x="3218" y="4093"/>
                  </a:cubicBezTo>
                  <a:cubicBezTo>
                    <a:pt x="2375" y="1000"/>
                    <a:pt x="2375" y="1000"/>
                    <a:pt x="2375" y="1000"/>
                  </a:cubicBezTo>
                  <a:cubicBezTo>
                    <a:pt x="2625" y="1000"/>
                    <a:pt x="2625" y="1000"/>
                    <a:pt x="2625" y="1000"/>
                  </a:cubicBezTo>
                  <a:cubicBezTo>
                    <a:pt x="3093" y="2999"/>
                    <a:pt x="3093" y="2999"/>
                    <a:pt x="3093" y="2999"/>
                  </a:cubicBezTo>
                  <a:cubicBezTo>
                    <a:pt x="3218" y="3124"/>
                    <a:pt x="3343" y="3249"/>
                    <a:pt x="3468" y="3249"/>
                  </a:cubicBezTo>
                  <a:cubicBezTo>
                    <a:pt x="3593" y="3124"/>
                    <a:pt x="3593" y="2999"/>
                    <a:pt x="3593" y="28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  <p:sp>
          <p:nvSpPr>
            <p:cNvPr id="15" name="Freeform 2"/>
            <p:cNvSpPr>
              <a:spLocks noChangeArrowheads="1"/>
            </p:cNvSpPr>
            <p:nvPr/>
          </p:nvSpPr>
          <p:spPr bwMode="auto">
            <a:xfrm>
              <a:off x="5588307" y="1426062"/>
              <a:ext cx="130798" cy="130799"/>
            </a:xfrm>
            <a:custGeom>
              <a:avLst/>
              <a:gdLst>
                <a:gd name="T0" fmla="*/ 750 w 1376"/>
                <a:gd name="T1" fmla="*/ 1375 h 1376"/>
                <a:gd name="T2" fmla="*/ 750 w 1376"/>
                <a:gd name="T3" fmla="*/ 1375 h 1376"/>
                <a:gd name="T4" fmla="*/ 1375 w 1376"/>
                <a:gd name="T5" fmla="*/ 625 h 1376"/>
                <a:gd name="T6" fmla="*/ 750 w 1376"/>
                <a:gd name="T7" fmla="*/ 0 h 1376"/>
                <a:gd name="T8" fmla="*/ 0 w 1376"/>
                <a:gd name="T9" fmla="*/ 625 h 1376"/>
                <a:gd name="T10" fmla="*/ 750 w 1376"/>
                <a:gd name="T11" fmla="*/ 137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6" h="1376">
                  <a:moveTo>
                    <a:pt x="750" y="1375"/>
                  </a:moveTo>
                  <a:lnTo>
                    <a:pt x="750" y="1375"/>
                  </a:lnTo>
                  <a:cubicBezTo>
                    <a:pt x="1125" y="1375"/>
                    <a:pt x="1375" y="1125"/>
                    <a:pt x="1375" y="625"/>
                  </a:cubicBezTo>
                  <a:cubicBezTo>
                    <a:pt x="1375" y="250"/>
                    <a:pt x="1125" y="0"/>
                    <a:pt x="750" y="0"/>
                  </a:cubicBezTo>
                  <a:cubicBezTo>
                    <a:pt x="250" y="0"/>
                    <a:pt x="0" y="250"/>
                    <a:pt x="0" y="625"/>
                  </a:cubicBezTo>
                  <a:cubicBezTo>
                    <a:pt x="0" y="1125"/>
                    <a:pt x="250" y="1375"/>
                    <a:pt x="750" y="1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10548263" y="5554036"/>
            <a:ext cx="1536119" cy="3500993"/>
            <a:chOff x="5481408" y="1426062"/>
            <a:chExt cx="341669" cy="778500"/>
          </a:xfrm>
          <a:solidFill>
            <a:schemeClr val="accent3"/>
          </a:solidFill>
        </p:grpSpPr>
        <p:sp>
          <p:nvSpPr>
            <p:cNvPr id="17" name="Freeform 1"/>
            <p:cNvSpPr>
              <a:spLocks noChangeArrowheads="1"/>
            </p:cNvSpPr>
            <p:nvPr/>
          </p:nvSpPr>
          <p:spPr bwMode="auto">
            <a:xfrm>
              <a:off x="5481408" y="1565662"/>
              <a:ext cx="341669" cy="638900"/>
            </a:xfrm>
            <a:custGeom>
              <a:avLst/>
              <a:gdLst>
                <a:gd name="T0" fmla="*/ 3593 w 3594"/>
                <a:gd name="T1" fmla="*/ 2874 h 6719"/>
                <a:gd name="T2" fmla="*/ 3593 w 3594"/>
                <a:gd name="T3" fmla="*/ 2874 h 6719"/>
                <a:gd name="T4" fmla="*/ 3000 w 3594"/>
                <a:gd name="T5" fmla="*/ 625 h 6719"/>
                <a:gd name="T6" fmla="*/ 2250 w 3594"/>
                <a:gd name="T7" fmla="*/ 0 h 6719"/>
                <a:gd name="T8" fmla="*/ 1375 w 3594"/>
                <a:gd name="T9" fmla="*/ 0 h 6719"/>
                <a:gd name="T10" fmla="*/ 625 w 3594"/>
                <a:gd name="T11" fmla="*/ 625 h 6719"/>
                <a:gd name="T12" fmla="*/ 0 w 3594"/>
                <a:gd name="T13" fmla="*/ 2874 h 6719"/>
                <a:gd name="T14" fmla="*/ 125 w 3594"/>
                <a:gd name="T15" fmla="*/ 3249 h 6719"/>
                <a:gd name="T16" fmla="*/ 500 w 3594"/>
                <a:gd name="T17" fmla="*/ 2999 h 6719"/>
                <a:gd name="T18" fmla="*/ 1000 w 3594"/>
                <a:gd name="T19" fmla="*/ 1000 h 6719"/>
                <a:gd name="T20" fmla="*/ 1250 w 3594"/>
                <a:gd name="T21" fmla="*/ 1000 h 6719"/>
                <a:gd name="T22" fmla="*/ 375 w 3594"/>
                <a:gd name="T23" fmla="*/ 4093 h 6719"/>
                <a:gd name="T24" fmla="*/ 1125 w 3594"/>
                <a:gd name="T25" fmla="*/ 4093 h 6719"/>
                <a:gd name="T26" fmla="*/ 1125 w 3594"/>
                <a:gd name="T27" fmla="*/ 6343 h 6719"/>
                <a:gd name="T28" fmla="*/ 1375 w 3594"/>
                <a:gd name="T29" fmla="*/ 6718 h 6719"/>
                <a:gd name="T30" fmla="*/ 1750 w 3594"/>
                <a:gd name="T31" fmla="*/ 6343 h 6719"/>
                <a:gd name="T32" fmla="*/ 1750 w 3594"/>
                <a:gd name="T33" fmla="*/ 4093 h 6719"/>
                <a:gd name="T34" fmla="*/ 2000 w 3594"/>
                <a:gd name="T35" fmla="*/ 4093 h 6719"/>
                <a:gd name="T36" fmla="*/ 2000 w 3594"/>
                <a:gd name="T37" fmla="*/ 6343 h 6719"/>
                <a:gd name="T38" fmla="*/ 2250 w 3594"/>
                <a:gd name="T39" fmla="*/ 6718 h 6719"/>
                <a:gd name="T40" fmla="*/ 2500 w 3594"/>
                <a:gd name="T41" fmla="*/ 6343 h 6719"/>
                <a:gd name="T42" fmla="*/ 2500 w 3594"/>
                <a:gd name="T43" fmla="*/ 4093 h 6719"/>
                <a:gd name="T44" fmla="*/ 3218 w 3594"/>
                <a:gd name="T45" fmla="*/ 4093 h 6719"/>
                <a:gd name="T46" fmla="*/ 2375 w 3594"/>
                <a:gd name="T47" fmla="*/ 1000 h 6719"/>
                <a:gd name="T48" fmla="*/ 2625 w 3594"/>
                <a:gd name="T49" fmla="*/ 1000 h 6719"/>
                <a:gd name="T50" fmla="*/ 3093 w 3594"/>
                <a:gd name="T51" fmla="*/ 2999 h 6719"/>
                <a:gd name="T52" fmla="*/ 3468 w 3594"/>
                <a:gd name="T53" fmla="*/ 3249 h 6719"/>
                <a:gd name="T54" fmla="*/ 3593 w 3594"/>
                <a:gd name="T55" fmla="*/ 2874 h 6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4" h="6719">
                  <a:moveTo>
                    <a:pt x="3593" y="2874"/>
                  </a:moveTo>
                  <a:lnTo>
                    <a:pt x="3593" y="2874"/>
                  </a:lnTo>
                  <a:cubicBezTo>
                    <a:pt x="3000" y="625"/>
                    <a:pt x="3000" y="625"/>
                    <a:pt x="3000" y="625"/>
                  </a:cubicBezTo>
                  <a:cubicBezTo>
                    <a:pt x="2875" y="250"/>
                    <a:pt x="2625" y="0"/>
                    <a:pt x="2250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000" y="0"/>
                    <a:pt x="750" y="250"/>
                    <a:pt x="625" y="625"/>
                  </a:cubicBezTo>
                  <a:cubicBezTo>
                    <a:pt x="0" y="2874"/>
                    <a:pt x="0" y="2874"/>
                    <a:pt x="0" y="2874"/>
                  </a:cubicBezTo>
                  <a:cubicBezTo>
                    <a:pt x="0" y="2999"/>
                    <a:pt x="0" y="3124"/>
                    <a:pt x="125" y="3249"/>
                  </a:cubicBezTo>
                  <a:cubicBezTo>
                    <a:pt x="250" y="3249"/>
                    <a:pt x="500" y="3124"/>
                    <a:pt x="500" y="2999"/>
                  </a:cubicBezTo>
                  <a:cubicBezTo>
                    <a:pt x="1000" y="1000"/>
                    <a:pt x="1000" y="1000"/>
                    <a:pt x="1000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375" y="4093"/>
                    <a:pt x="375" y="4093"/>
                    <a:pt x="375" y="4093"/>
                  </a:cubicBezTo>
                  <a:cubicBezTo>
                    <a:pt x="1125" y="4093"/>
                    <a:pt x="1125" y="4093"/>
                    <a:pt x="1125" y="4093"/>
                  </a:cubicBezTo>
                  <a:cubicBezTo>
                    <a:pt x="1125" y="6343"/>
                    <a:pt x="1125" y="6343"/>
                    <a:pt x="1125" y="6343"/>
                  </a:cubicBezTo>
                  <a:cubicBezTo>
                    <a:pt x="1125" y="6468"/>
                    <a:pt x="1250" y="6718"/>
                    <a:pt x="1375" y="6718"/>
                  </a:cubicBezTo>
                  <a:cubicBezTo>
                    <a:pt x="1625" y="6718"/>
                    <a:pt x="1750" y="6468"/>
                    <a:pt x="1750" y="6343"/>
                  </a:cubicBezTo>
                  <a:cubicBezTo>
                    <a:pt x="1750" y="4093"/>
                    <a:pt x="1750" y="4093"/>
                    <a:pt x="1750" y="4093"/>
                  </a:cubicBezTo>
                  <a:cubicBezTo>
                    <a:pt x="2000" y="4093"/>
                    <a:pt x="2000" y="4093"/>
                    <a:pt x="2000" y="4093"/>
                  </a:cubicBezTo>
                  <a:cubicBezTo>
                    <a:pt x="2000" y="6343"/>
                    <a:pt x="2000" y="6343"/>
                    <a:pt x="2000" y="6343"/>
                  </a:cubicBezTo>
                  <a:cubicBezTo>
                    <a:pt x="2000" y="6468"/>
                    <a:pt x="2125" y="6718"/>
                    <a:pt x="2250" y="6718"/>
                  </a:cubicBezTo>
                  <a:cubicBezTo>
                    <a:pt x="2375" y="6718"/>
                    <a:pt x="2500" y="6468"/>
                    <a:pt x="2500" y="6343"/>
                  </a:cubicBezTo>
                  <a:cubicBezTo>
                    <a:pt x="2500" y="4093"/>
                    <a:pt x="2500" y="4093"/>
                    <a:pt x="2500" y="4093"/>
                  </a:cubicBezTo>
                  <a:cubicBezTo>
                    <a:pt x="3218" y="4093"/>
                    <a:pt x="3218" y="4093"/>
                    <a:pt x="3218" y="4093"/>
                  </a:cubicBezTo>
                  <a:cubicBezTo>
                    <a:pt x="2375" y="1000"/>
                    <a:pt x="2375" y="1000"/>
                    <a:pt x="2375" y="1000"/>
                  </a:cubicBezTo>
                  <a:cubicBezTo>
                    <a:pt x="2625" y="1000"/>
                    <a:pt x="2625" y="1000"/>
                    <a:pt x="2625" y="1000"/>
                  </a:cubicBezTo>
                  <a:cubicBezTo>
                    <a:pt x="3093" y="2999"/>
                    <a:pt x="3093" y="2999"/>
                    <a:pt x="3093" y="2999"/>
                  </a:cubicBezTo>
                  <a:cubicBezTo>
                    <a:pt x="3218" y="3124"/>
                    <a:pt x="3343" y="3249"/>
                    <a:pt x="3468" y="3249"/>
                  </a:cubicBezTo>
                  <a:cubicBezTo>
                    <a:pt x="3593" y="3124"/>
                    <a:pt x="3593" y="2999"/>
                    <a:pt x="3593" y="28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 Light"/>
              </a:endParaRPr>
            </a:p>
          </p:txBody>
        </p:sp>
        <p:sp>
          <p:nvSpPr>
            <p:cNvPr id="18" name="Freeform 2"/>
            <p:cNvSpPr>
              <a:spLocks noChangeArrowheads="1"/>
            </p:cNvSpPr>
            <p:nvPr/>
          </p:nvSpPr>
          <p:spPr bwMode="auto">
            <a:xfrm>
              <a:off x="5588307" y="1426062"/>
              <a:ext cx="130798" cy="130799"/>
            </a:xfrm>
            <a:custGeom>
              <a:avLst/>
              <a:gdLst>
                <a:gd name="T0" fmla="*/ 750 w 1376"/>
                <a:gd name="T1" fmla="*/ 1375 h 1376"/>
                <a:gd name="T2" fmla="*/ 750 w 1376"/>
                <a:gd name="T3" fmla="*/ 1375 h 1376"/>
                <a:gd name="T4" fmla="*/ 1375 w 1376"/>
                <a:gd name="T5" fmla="*/ 625 h 1376"/>
                <a:gd name="T6" fmla="*/ 750 w 1376"/>
                <a:gd name="T7" fmla="*/ 0 h 1376"/>
                <a:gd name="T8" fmla="*/ 0 w 1376"/>
                <a:gd name="T9" fmla="*/ 625 h 1376"/>
                <a:gd name="T10" fmla="*/ 750 w 1376"/>
                <a:gd name="T11" fmla="*/ 137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6" h="1376">
                  <a:moveTo>
                    <a:pt x="750" y="1375"/>
                  </a:moveTo>
                  <a:lnTo>
                    <a:pt x="750" y="1375"/>
                  </a:lnTo>
                  <a:cubicBezTo>
                    <a:pt x="1125" y="1375"/>
                    <a:pt x="1375" y="1125"/>
                    <a:pt x="1375" y="625"/>
                  </a:cubicBezTo>
                  <a:cubicBezTo>
                    <a:pt x="1375" y="250"/>
                    <a:pt x="1125" y="0"/>
                    <a:pt x="750" y="0"/>
                  </a:cubicBezTo>
                  <a:cubicBezTo>
                    <a:pt x="250" y="0"/>
                    <a:pt x="0" y="250"/>
                    <a:pt x="0" y="625"/>
                  </a:cubicBezTo>
                  <a:cubicBezTo>
                    <a:pt x="0" y="1125"/>
                    <a:pt x="250" y="1375"/>
                    <a:pt x="750" y="1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 Light"/>
              </a:endParaRPr>
            </a:p>
          </p:txBody>
        </p:sp>
      </p:grpSp>
      <p:grpSp>
        <p:nvGrpSpPr>
          <p:cNvPr id="22" name="Group 26"/>
          <p:cNvGrpSpPr/>
          <p:nvPr/>
        </p:nvGrpSpPr>
        <p:grpSpPr>
          <a:xfrm>
            <a:off x="11476516" y="5784273"/>
            <a:ext cx="1297374" cy="3173775"/>
            <a:chOff x="5481408" y="1426062"/>
            <a:chExt cx="341669" cy="778500"/>
          </a:xfrm>
          <a:solidFill>
            <a:schemeClr val="accent3"/>
          </a:solidFill>
        </p:grpSpPr>
        <p:sp>
          <p:nvSpPr>
            <p:cNvPr id="23" name="Freeform 1"/>
            <p:cNvSpPr>
              <a:spLocks noChangeArrowheads="1"/>
            </p:cNvSpPr>
            <p:nvPr/>
          </p:nvSpPr>
          <p:spPr bwMode="auto">
            <a:xfrm>
              <a:off x="5481408" y="1565662"/>
              <a:ext cx="341669" cy="638900"/>
            </a:xfrm>
            <a:custGeom>
              <a:avLst/>
              <a:gdLst>
                <a:gd name="T0" fmla="*/ 3593 w 3594"/>
                <a:gd name="T1" fmla="*/ 2874 h 6719"/>
                <a:gd name="T2" fmla="*/ 3593 w 3594"/>
                <a:gd name="T3" fmla="*/ 2874 h 6719"/>
                <a:gd name="T4" fmla="*/ 3000 w 3594"/>
                <a:gd name="T5" fmla="*/ 625 h 6719"/>
                <a:gd name="T6" fmla="*/ 2250 w 3594"/>
                <a:gd name="T7" fmla="*/ 0 h 6719"/>
                <a:gd name="T8" fmla="*/ 1375 w 3594"/>
                <a:gd name="T9" fmla="*/ 0 h 6719"/>
                <a:gd name="T10" fmla="*/ 625 w 3594"/>
                <a:gd name="T11" fmla="*/ 625 h 6719"/>
                <a:gd name="T12" fmla="*/ 0 w 3594"/>
                <a:gd name="T13" fmla="*/ 2874 h 6719"/>
                <a:gd name="T14" fmla="*/ 125 w 3594"/>
                <a:gd name="T15" fmla="*/ 3249 h 6719"/>
                <a:gd name="T16" fmla="*/ 500 w 3594"/>
                <a:gd name="T17" fmla="*/ 2999 h 6719"/>
                <a:gd name="T18" fmla="*/ 1000 w 3594"/>
                <a:gd name="T19" fmla="*/ 1000 h 6719"/>
                <a:gd name="T20" fmla="*/ 1250 w 3594"/>
                <a:gd name="T21" fmla="*/ 1000 h 6719"/>
                <a:gd name="T22" fmla="*/ 375 w 3594"/>
                <a:gd name="T23" fmla="*/ 4093 h 6719"/>
                <a:gd name="T24" fmla="*/ 1125 w 3594"/>
                <a:gd name="T25" fmla="*/ 4093 h 6719"/>
                <a:gd name="T26" fmla="*/ 1125 w 3594"/>
                <a:gd name="T27" fmla="*/ 6343 h 6719"/>
                <a:gd name="T28" fmla="*/ 1375 w 3594"/>
                <a:gd name="T29" fmla="*/ 6718 h 6719"/>
                <a:gd name="T30" fmla="*/ 1750 w 3594"/>
                <a:gd name="T31" fmla="*/ 6343 h 6719"/>
                <a:gd name="T32" fmla="*/ 1750 w 3594"/>
                <a:gd name="T33" fmla="*/ 4093 h 6719"/>
                <a:gd name="T34" fmla="*/ 2000 w 3594"/>
                <a:gd name="T35" fmla="*/ 4093 h 6719"/>
                <a:gd name="T36" fmla="*/ 2000 w 3594"/>
                <a:gd name="T37" fmla="*/ 6343 h 6719"/>
                <a:gd name="T38" fmla="*/ 2250 w 3594"/>
                <a:gd name="T39" fmla="*/ 6718 h 6719"/>
                <a:gd name="T40" fmla="*/ 2500 w 3594"/>
                <a:gd name="T41" fmla="*/ 6343 h 6719"/>
                <a:gd name="T42" fmla="*/ 2500 w 3594"/>
                <a:gd name="T43" fmla="*/ 4093 h 6719"/>
                <a:gd name="T44" fmla="*/ 3218 w 3594"/>
                <a:gd name="T45" fmla="*/ 4093 h 6719"/>
                <a:gd name="T46" fmla="*/ 2375 w 3594"/>
                <a:gd name="T47" fmla="*/ 1000 h 6719"/>
                <a:gd name="T48" fmla="*/ 2625 w 3594"/>
                <a:gd name="T49" fmla="*/ 1000 h 6719"/>
                <a:gd name="T50" fmla="*/ 3093 w 3594"/>
                <a:gd name="T51" fmla="*/ 2999 h 6719"/>
                <a:gd name="T52" fmla="*/ 3468 w 3594"/>
                <a:gd name="T53" fmla="*/ 3249 h 6719"/>
                <a:gd name="T54" fmla="*/ 3593 w 3594"/>
                <a:gd name="T55" fmla="*/ 2874 h 6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4" h="6719">
                  <a:moveTo>
                    <a:pt x="3593" y="2874"/>
                  </a:moveTo>
                  <a:lnTo>
                    <a:pt x="3593" y="2874"/>
                  </a:lnTo>
                  <a:cubicBezTo>
                    <a:pt x="3000" y="625"/>
                    <a:pt x="3000" y="625"/>
                    <a:pt x="3000" y="625"/>
                  </a:cubicBezTo>
                  <a:cubicBezTo>
                    <a:pt x="2875" y="250"/>
                    <a:pt x="2625" y="0"/>
                    <a:pt x="2250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000" y="0"/>
                    <a:pt x="750" y="250"/>
                    <a:pt x="625" y="625"/>
                  </a:cubicBezTo>
                  <a:cubicBezTo>
                    <a:pt x="0" y="2874"/>
                    <a:pt x="0" y="2874"/>
                    <a:pt x="0" y="2874"/>
                  </a:cubicBezTo>
                  <a:cubicBezTo>
                    <a:pt x="0" y="2999"/>
                    <a:pt x="0" y="3124"/>
                    <a:pt x="125" y="3249"/>
                  </a:cubicBezTo>
                  <a:cubicBezTo>
                    <a:pt x="250" y="3249"/>
                    <a:pt x="500" y="3124"/>
                    <a:pt x="500" y="2999"/>
                  </a:cubicBezTo>
                  <a:cubicBezTo>
                    <a:pt x="1000" y="1000"/>
                    <a:pt x="1000" y="1000"/>
                    <a:pt x="1000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375" y="4093"/>
                    <a:pt x="375" y="4093"/>
                    <a:pt x="375" y="4093"/>
                  </a:cubicBezTo>
                  <a:cubicBezTo>
                    <a:pt x="1125" y="4093"/>
                    <a:pt x="1125" y="4093"/>
                    <a:pt x="1125" y="4093"/>
                  </a:cubicBezTo>
                  <a:cubicBezTo>
                    <a:pt x="1125" y="6343"/>
                    <a:pt x="1125" y="6343"/>
                    <a:pt x="1125" y="6343"/>
                  </a:cubicBezTo>
                  <a:cubicBezTo>
                    <a:pt x="1125" y="6468"/>
                    <a:pt x="1250" y="6718"/>
                    <a:pt x="1375" y="6718"/>
                  </a:cubicBezTo>
                  <a:cubicBezTo>
                    <a:pt x="1625" y="6718"/>
                    <a:pt x="1750" y="6468"/>
                    <a:pt x="1750" y="6343"/>
                  </a:cubicBezTo>
                  <a:cubicBezTo>
                    <a:pt x="1750" y="4093"/>
                    <a:pt x="1750" y="4093"/>
                    <a:pt x="1750" y="4093"/>
                  </a:cubicBezTo>
                  <a:cubicBezTo>
                    <a:pt x="2000" y="4093"/>
                    <a:pt x="2000" y="4093"/>
                    <a:pt x="2000" y="4093"/>
                  </a:cubicBezTo>
                  <a:cubicBezTo>
                    <a:pt x="2000" y="6343"/>
                    <a:pt x="2000" y="6343"/>
                    <a:pt x="2000" y="6343"/>
                  </a:cubicBezTo>
                  <a:cubicBezTo>
                    <a:pt x="2000" y="6468"/>
                    <a:pt x="2125" y="6718"/>
                    <a:pt x="2250" y="6718"/>
                  </a:cubicBezTo>
                  <a:cubicBezTo>
                    <a:pt x="2375" y="6718"/>
                    <a:pt x="2500" y="6468"/>
                    <a:pt x="2500" y="6343"/>
                  </a:cubicBezTo>
                  <a:cubicBezTo>
                    <a:pt x="2500" y="4093"/>
                    <a:pt x="2500" y="4093"/>
                    <a:pt x="2500" y="4093"/>
                  </a:cubicBezTo>
                  <a:cubicBezTo>
                    <a:pt x="3218" y="4093"/>
                    <a:pt x="3218" y="4093"/>
                    <a:pt x="3218" y="4093"/>
                  </a:cubicBezTo>
                  <a:cubicBezTo>
                    <a:pt x="2375" y="1000"/>
                    <a:pt x="2375" y="1000"/>
                    <a:pt x="2375" y="1000"/>
                  </a:cubicBezTo>
                  <a:cubicBezTo>
                    <a:pt x="2625" y="1000"/>
                    <a:pt x="2625" y="1000"/>
                    <a:pt x="2625" y="1000"/>
                  </a:cubicBezTo>
                  <a:cubicBezTo>
                    <a:pt x="3093" y="2999"/>
                    <a:pt x="3093" y="2999"/>
                    <a:pt x="3093" y="2999"/>
                  </a:cubicBezTo>
                  <a:cubicBezTo>
                    <a:pt x="3218" y="3124"/>
                    <a:pt x="3343" y="3249"/>
                    <a:pt x="3468" y="3249"/>
                  </a:cubicBezTo>
                  <a:cubicBezTo>
                    <a:pt x="3593" y="3124"/>
                    <a:pt x="3593" y="2999"/>
                    <a:pt x="3593" y="28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 Light"/>
              </a:endParaRPr>
            </a:p>
          </p:txBody>
        </p:sp>
        <p:sp>
          <p:nvSpPr>
            <p:cNvPr id="24" name="Freeform 2"/>
            <p:cNvSpPr>
              <a:spLocks noChangeArrowheads="1"/>
            </p:cNvSpPr>
            <p:nvPr/>
          </p:nvSpPr>
          <p:spPr bwMode="auto">
            <a:xfrm>
              <a:off x="5588307" y="1426062"/>
              <a:ext cx="130798" cy="130799"/>
            </a:xfrm>
            <a:custGeom>
              <a:avLst/>
              <a:gdLst>
                <a:gd name="T0" fmla="*/ 750 w 1376"/>
                <a:gd name="T1" fmla="*/ 1375 h 1376"/>
                <a:gd name="T2" fmla="*/ 750 w 1376"/>
                <a:gd name="T3" fmla="*/ 1375 h 1376"/>
                <a:gd name="T4" fmla="*/ 1375 w 1376"/>
                <a:gd name="T5" fmla="*/ 625 h 1376"/>
                <a:gd name="T6" fmla="*/ 750 w 1376"/>
                <a:gd name="T7" fmla="*/ 0 h 1376"/>
                <a:gd name="T8" fmla="*/ 0 w 1376"/>
                <a:gd name="T9" fmla="*/ 625 h 1376"/>
                <a:gd name="T10" fmla="*/ 750 w 1376"/>
                <a:gd name="T11" fmla="*/ 137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6" h="1376">
                  <a:moveTo>
                    <a:pt x="750" y="1375"/>
                  </a:moveTo>
                  <a:lnTo>
                    <a:pt x="750" y="1375"/>
                  </a:lnTo>
                  <a:cubicBezTo>
                    <a:pt x="1125" y="1375"/>
                    <a:pt x="1375" y="1125"/>
                    <a:pt x="1375" y="625"/>
                  </a:cubicBezTo>
                  <a:cubicBezTo>
                    <a:pt x="1375" y="250"/>
                    <a:pt x="1125" y="0"/>
                    <a:pt x="750" y="0"/>
                  </a:cubicBezTo>
                  <a:cubicBezTo>
                    <a:pt x="250" y="0"/>
                    <a:pt x="0" y="250"/>
                    <a:pt x="0" y="625"/>
                  </a:cubicBezTo>
                  <a:cubicBezTo>
                    <a:pt x="0" y="1125"/>
                    <a:pt x="250" y="1375"/>
                    <a:pt x="750" y="1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Lato Light"/>
              </a:endParaRPr>
            </a:p>
          </p:txBody>
        </p:sp>
      </p:grpSp>
      <p:grpSp>
        <p:nvGrpSpPr>
          <p:cNvPr id="26" name="Group 23"/>
          <p:cNvGrpSpPr/>
          <p:nvPr/>
        </p:nvGrpSpPr>
        <p:grpSpPr>
          <a:xfrm>
            <a:off x="6948148" y="5664873"/>
            <a:ext cx="1304992" cy="3404012"/>
            <a:chOff x="2323305" y="2203133"/>
            <a:chExt cx="979488" cy="2554284"/>
          </a:xfrm>
          <a:solidFill>
            <a:schemeClr val="accent2"/>
          </a:solidFill>
        </p:grpSpPr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2323305" y="2720656"/>
              <a:ext cx="979488" cy="2036761"/>
            </a:xfrm>
            <a:custGeom>
              <a:avLst/>
              <a:gdLst>
                <a:gd name="T0" fmla="*/ 2093 w 2719"/>
                <a:gd name="T1" fmla="*/ 0 h 5657"/>
                <a:gd name="T2" fmla="*/ 2093 w 2719"/>
                <a:gd name="T3" fmla="*/ 0 h 5657"/>
                <a:gd name="T4" fmla="*/ 625 w 2719"/>
                <a:gd name="T5" fmla="*/ 0 h 5657"/>
                <a:gd name="T6" fmla="*/ 0 w 2719"/>
                <a:gd name="T7" fmla="*/ 625 h 5657"/>
                <a:gd name="T8" fmla="*/ 0 w 2719"/>
                <a:gd name="T9" fmla="*/ 2499 h 5657"/>
                <a:gd name="T10" fmla="*/ 250 w 2719"/>
                <a:gd name="T11" fmla="*/ 2718 h 5657"/>
                <a:gd name="T12" fmla="*/ 468 w 2719"/>
                <a:gd name="T13" fmla="*/ 2499 h 5657"/>
                <a:gd name="T14" fmla="*/ 468 w 2719"/>
                <a:gd name="T15" fmla="*/ 1032 h 5657"/>
                <a:gd name="T16" fmla="*/ 531 w 2719"/>
                <a:gd name="T17" fmla="*/ 938 h 5657"/>
                <a:gd name="T18" fmla="*/ 625 w 2719"/>
                <a:gd name="T19" fmla="*/ 1032 h 5657"/>
                <a:gd name="T20" fmla="*/ 625 w 2719"/>
                <a:gd name="T21" fmla="*/ 2781 h 5657"/>
                <a:gd name="T22" fmla="*/ 625 w 2719"/>
                <a:gd name="T23" fmla="*/ 3093 h 5657"/>
                <a:gd name="T24" fmla="*/ 625 w 2719"/>
                <a:gd name="T25" fmla="*/ 5312 h 5657"/>
                <a:gd name="T26" fmla="*/ 937 w 2719"/>
                <a:gd name="T27" fmla="*/ 5656 h 5657"/>
                <a:gd name="T28" fmla="*/ 937 w 2719"/>
                <a:gd name="T29" fmla="*/ 5656 h 5657"/>
                <a:gd name="T30" fmla="*/ 1218 w 2719"/>
                <a:gd name="T31" fmla="*/ 5312 h 5657"/>
                <a:gd name="T32" fmla="*/ 1218 w 2719"/>
                <a:gd name="T33" fmla="*/ 3156 h 5657"/>
                <a:gd name="T34" fmla="*/ 1375 w 2719"/>
                <a:gd name="T35" fmla="*/ 3031 h 5657"/>
                <a:gd name="T36" fmla="*/ 1531 w 2719"/>
                <a:gd name="T37" fmla="*/ 3156 h 5657"/>
                <a:gd name="T38" fmla="*/ 1531 w 2719"/>
                <a:gd name="T39" fmla="*/ 5312 h 5657"/>
                <a:gd name="T40" fmla="*/ 1781 w 2719"/>
                <a:gd name="T41" fmla="*/ 5656 h 5657"/>
                <a:gd name="T42" fmla="*/ 1781 w 2719"/>
                <a:gd name="T43" fmla="*/ 5656 h 5657"/>
                <a:gd name="T44" fmla="*/ 2093 w 2719"/>
                <a:gd name="T45" fmla="*/ 5312 h 5657"/>
                <a:gd name="T46" fmla="*/ 2093 w 2719"/>
                <a:gd name="T47" fmla="*/ 3093 h 5657"/>
                <a:gd name="T48" fmla="*/ 2093 w 2719"/>
                <a:gd name="T49" fmla="*/ 2781 h 5657"/>
                <a:gd name="T50" fmla="*/ 2093 w 2719"/>
                <a:gd name="T51" fmla="*/ 1032 h 5657"/>
                <a:gd name="T52" fmla="*/ 2218 w 2719"/>
                <a:gd name="T53" fmla="*/ 938 h 5657"/>
                <a:gd name="T54" fmla="*/ 2250 w 2719"/>
                <a:gd name="T55" fmla="*/ 1032 h 5657"/>
                <a:gd name="T56" fmla="*/ 2250 w 2719"/>
                <a:gd name="T57" fmla="*/ 2499 h 5657"/>
                <a:gd name="T58" fmla="*/ 2468 w 2719"/>
                <a:gd name="T59" fmla="*/ 2718 h 5657"/>
                <a:gd name="T60" fmla="*/ 2718 w 2719"/>
                <a:gd name="T61" fmla="*/ 2499 h 5657"/>
                <a:gd name="T62" fmla="*/ 2718 w 2719"/>
                <a:gd name="T63" fmla="*/ 625 h 5657"/>
                <a:gd name="T64" fmla="*/ 2093 w 2719"/>
                <a:gd name="T65" fmla="*/ 0 h 5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9" h="5657">
                  <a:moveTo>
                    <a:pt x="2093" y="0"/>
                  </a:moveTo>
                  <a:lnTo>
                    <a:pt x="2093" y="0"/>
                  </a:lnTo>
                  <a:cubicBezTo>
                    <a:pt x="625" y="0"/>
                    <a:pt x="625" y="0"/>
                    <a:pt x="625" y="0"/>
                  </a:cubicBezTo>
                  <a:cubicBezTo>
                    <a:pt x="218" y="0"/>
                    <a:pt x="0" y="188"/>
                    <a:pt x="0" y="625"/>
                  </a:cubicBezTo>
                  <a:cubicBezTo>
                    <a:pt x="0" y="2499"/>
                    <a:pt x="0" y="2499"/>
                    <a:pt x="0" y="2499"/>
                  </a:cubicBezTo>
                  <a:cubicBezTo>
                    <a:pt x="0" y="2624"/>
                    <a:pt x="93" y="2718"/>
                    <a:pt x="250" y="2718"/>
                  </a:cubicBezTo>
                  <a:cubicBezTo>
                    <a:pt x="375" y="2718"/>
                    <a:pt x="468" y="2624"/>
                    <a:pt x="468" y="2499"/>
                  </a:cubicBezTo>
                  <a:cubicBezTo>
                    <a:pt x="468" y="2499"/>
                    <a:pt x="468" y="1188"/>
                    <a:pt x="468" y="1032"/>
                  </a:cubicBezTo>
                  <a:cubicBezTo>
                    <a:pt x="468" y="938"/>
                    <a:pt x="531" y="938"/>
                    <a:pt x="531" y="938"/>
                  </a:cubicBezTo>
                  <a:cubicBezTo>
                    <a:pt x="593" y="938"/>
                    <a:pt x="625" y="938"/>
                    <a:pt x="625" y="1032"/>
                  </a:cubicBezTo>
                  <a:cubicBezTo>
                    <a:pt x="625" y="1188"/>
                    <a:pt x="625" y="2249"/>
                    <a:pt x="625" y="2781"/>
                  </a:cubicBezTo>
                  <a:cubicBezTo>
                    <a:pt x="625" y="3093"/>
                    <a:pt x="625" y="3093"/>
                    <a:pt x="625" y="3093"/>
                  </a:cubicBezTo>
                  <a:cubicBezTo>
                    <a:pt x="625" y="5312"/>
                    <a:pt x="625" y="5312"/>
                    <a:pt x="625" y="5312"/>
                  </a:cubicBezTo>
                  <a:cubicBezTo>
                    <a:pt x="625" y="5468"/>
                    <a:pt x="781" y="5656"/>
                    <a:pt x="937" y="5656"/>
                  </a:cubicBezTo>
                  <a:lnTo>
                    <a:pt x="937" y="5656"/>
                  </a:lnTo>
                  <a:cubicBezTo>
                    <a:pt x="1093" y="5656"/>
                    <a:pt x="1218" y="5468"/>
                    <a:pt x="1218" y="5312"/>
                  </a:cubicBezTo>
                  <a:cubicBezTo>
                    <a:pt x="1218" y="5312"/>
                    <a:pt x="1218" y="3249"/>
                    <a:pt x="1218" y="3156"/>
                  </a:cubicBezTo>
                  <a:cubicBezTo>
                    <a:pt x="1218" y="3031"/>
                    <a:pt x="1250" y="3031"/>
                    <a:pt x="1375" y="3031"/>
                  </a:cubicBezTo>
                  <a:cubicBezTo>
                    <a:pt x="1406" y="3031"/>
                    <a:pt x="1531" y="3031"/>
                    <a:pt x="1531" y="3156"/>
                  </a:cubicBezTo>
                  <a:cubicBezTo>
                    <a:pt x="1531" y="3249"/>
                    <a:pt x="1531" y="5312"/>
                    <a:pt x="1531" y="5312"/>
                  </a:cubicBezTo>
                  <a:cubicBezTo>
                    <a:pt x="1531" y="5468"/>
                    <a:pt x="1562" y="5656"/>
                    <a:pt x="1781" y="5656"/>
                  </a:cubicBezTo>
                  <a:lnTo>
                    <a:pt x="1781" y="5656"/>
                  </a:lnTo>
                  <a:cubicBezTo>
                    <a:pt x="1937" y="5656"/>
                    <a:pt x="2093" y="5468"/>
                    <a:pt x="2093" y="5312"/>
                  </a:cubicBezTo>
                  <a:cubicBezTo>
                    <a:pt x="2093" y="3093"/>
                    <a:pt x="2093" y="3093"/>
                    <a:pt x="2093" y="3093"/>
                  </a:cubicBezTo>
                  <a:cubicBezTo>
                    <a:pt x="2093" y="2781"/>
                    <a:pt x="2093" y="2781"/>
                    <a:pt x="2093" y="2781"/>
                  </a:cubicBezTo>
                  <a:cubicBezTo>
                    <a:pt x="2093" y="2249"/>
                    <a:pt x="2093" y="1188"/>
                    <a:pt x="2093" y="1032"/>
                  </a:cubicBezTo>
                  <a:cubicBezTo>
                    <a:pt x="2093" y="938"/>
                    <a:pt x="2156" y="938"/>
                    <a:pt x="2218" y="938"/>
                  </a:cubicBezTo>
                  <a:cubicBezTo>
                    <a:pt x="2218" y="938"/>
                    <a:pt x="2250" y="938"/>
                    <a:pt x="2250" y="1032"/>
                  </a:cubicBezTo>
                  <a:cubicBezTo>
                    <a:pt x="2250" y="1188"/>
                    <a:pt x="2250" y="2499"/>
                    <a:pt x="2250" y="2499"/>
                  </a:cubicBezTo>
                  <a:cubicBezTo>
                    <a:pt x="2250" y="2624"/>
                    <a:pt x="2375" y="2718"/>
                    <a:pt x="2468" y="2718"/>
                  </a:cubicBezTo>
                  <a:cubicBezTo>
                    <a:pt x="2562" y="2718"/>
                    <a:pt x="2718" y="2624"/>
                    <a:pt x="2718" y="2499"/>
                  </a:cubicBezTo>
                  <a:cubicBezTo>
                    <a:pt x="2718" y="625"/>
                    <a:pt x="2718" y="625"/>
                    <a:pt x="2718" y="625"/>
                  </a:cubicBezTo>
                  <a:cubicBezTo>
                    <a:pt x="2718" y="188"/>
                    <a:pt x="2531" y="0"/>
                    <a:pt x="209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  <p:sp>
          <p:nvSpPr>
            <p:cNvPr id="28" name="Freeform 4"/>
            <p:cNvSpPr>
              <a:spLocks noChangeArrowheads="1"/>
            </p:cNvSpPr>
            <p:nvPr/>
          </p:nvSpPr>
          <p:spPr bwMode="auto">
            <a:xfrm>
              <a:off x="2626519" y="2203133"/>
              <a:ext cx="382587" cy="360362"/>
            </a:xfrm>
            <a:custGeom>
              <a:avLst/>
              <a:gdLst>
                <a:gd name="T0" fmla="*/ 532 w 1064"/>
                <a:gd name="T1" fmla="*/ 0 h 1001"/>
                <a:gd name="T2" fmla="*/ 532 w 1064"/>
                <a:gd name="T3" fmla="*/ 0 h 1001"/>
                <a:gd name="T4" fmla="*/ 0 w 1064"/>
                <a:gd name="T5" fmla="*/ 531 h 1001"/>
                <a:gd name="T6" fmla="*/ 532 w 1064"/>
                <a:gd name="T7" fmla="*/ 1000 h 1001"/>
                <a:gd name="T8" fmla="*/ 1063 w 1064"/>
                <a:gd name="T9" fmla="*/ 531 h 1001"/>
                <a:gd name="T10" fmla="*/ 532 w 106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4" h="1001">
                  <a:moveTo>
                    <a:pt x="532" y="0"/>
                  </a:moveTo>
                  <a:lnTo>
                    <a:pt x="532" y="0"/>
                  </a:lnTo>
                  <a:cubicBezTo>
                    <a:pt x="219" y="0"/>
                    <a:pt x="0" y="219"/>
                    <a:pt x="0" y="531"/>
                  </a:cubicBezTo>
                  <a:cubicBezTo>
                    <a:pt x="0" y="812"/>
                    <a:pt x="219" y="1000"/>
                    <a:pt x="532" y="1000"/>
                  </a:cubicBezTo>
                  <a:cubicBezTo>
                    <a:pt x="782" y="1000"/>
                    <a:pt x="1063" y="812"/>
                    <a:pt x="1063" y="531"/>
                  </a:cubicBezTo>
                  <a:cubicBezTo>
                    <a:pt x="1063" y="219"/>
                    <a:pt x="782" y="0"/>
                    <a:pt x="53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</p:grpSp>
      <p:grpSp>
        <p:nvGrpSpPr>
          <p:cNvPr id="29" name="Group 23"/>
          <p:cNvGrpSpPr/>
          <p:nvPr/>
        </p:nvGrpSpPr>
        <p:grpSpPr>
          <a:xfrm>
            <a:off x="6096000" y="5780833"/>
            <a:ext cx="1196929" cy="3122137"/>
            <a:chOff x="2323305" y="2203133"/>
            <a:chExt cx="979488" cy="2554284"/>
          </a:xfrm>
          <a:solidFill>
            <a:schemeClr val="accent2"/>
          </a:solidFill>
        </p:grpSpPr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323305" y="2720656"/>
              <a:ext cx="979488" cy="2036761"/>
            </a:xfrm>
            <a:custGeom>
              <a:avLst/>
              <a:gdLst>
                <a:gd name="T0" fmla="*/ 2093 w 2719"/>
                <a:gd name="T1" fmla="*/ 0 h 5657"/>
                <a:gd name="T2" fmla="*/ 2093 w 2719"/>
                <a:gd name="T3" fmla="*/ 0 h 5657"/>
                <a:gd name="T4" fmla="*/ 625 w 2719"/>
                <a:gd name="T5" fmla="*/ 0 h 5657"/>
                <a:gd name="T6" fmla="*/ 0 w 2719"/>
                <a:gd name="T7" fmla="*/ 625 h 5657"/>
                <a:gd name="T8" fmla="*/ 0 w 2719"/>
                <a:gd name="T9" fmla="*/ 2499 h 5657"/>
                <a:gd name="T10" fmla="*/ 250 w 2719"/>
                <a:gd name="T11" fmla="*/ 2718 h 5657"/>
                <a:gd name="T12" fmla="*/ 468 w 2719"/>
                <a:gd name="T13" fmla="*/ 2499 h 5657"/>
                <a:gd name="T14" fmla="*/ 468 w 2719"/>
                <a:gd name="T15" fmla="*/ 1032 h 5657"/>
                <a:gd name="T16" fmla="*/ 531 w 2719"/>
                <a:gd name="T17" fmla="*/ 938 h 5657"/>
                <a:gd name="T18" fmla="*/ 625 w 2719"/>
                <a:gd name="T19" fmla="*/ 1032 h 5657"/>
                <a:gd name="T20" fmla="*/ 625 w 2719"/>
                <a:gd name="T21" fmla="*/ 2781 h 5657"/>
                <a:gd name="T22" fmla="*/ 625 w 2719"/>
                <a:gd name="T23" fmla="*/ 3093 h 5657"/>
                <a:gd name="T24" fmla="*/ 625 w 2719"/>
                <a:gd name="T25" fmla="*/ 5312 h 5657"/>
                <a:gd name="T26" fmla="*/ 937 w 2719"/>
                <a:gd name="T27" fmla="*/ 5656 h 5657"/>
                <a:gd name="T28" fmla="*/ 937 w 2719"/>
                <a:gd name="T29" fmla="*/ 5656 h 5657"/>
                <a:gd name="T30" fmla="*/ 1218 w 2719"/>
                <a:gd name="T31" fmla="*/ 5312 h 5657"/>
                <a:gd name="T32" fmla="*/ 1218 w 2719"/>
                <a:gd name="T33" fmla="*/ 3156 h 5657"/>
                <a:gd name="T34" fmla="*/ 1375 w 2719"/>
                <a:gd name="T35" fmla="*/ 3031 h 5657"/>
                <a:gd name="T36" fmla="*/ 1531 w 2719"/>
                <a:gd name="T37" fmla="*/ 3156 h 5657"/>
                <a:gd name="T38" fmla="*/ 1531 w 2719"/>
                <a:gd name="T39" fmla="*/ 5312 h 5657"/>
                <a:gd name="T40" fmla="*/ 1781 w 2719"/>
                <a:gd name="T41" fmla="*/ 5656 h 5657"/>
                <a:gd name="T42" fmla="*/ 1781 w 2719"/>
                <a:gd name="T43" fmla="*/ 5656 h 5657"/>
                <a:gd name="T44" fmla="*/ 2093 w 2719"/>
                <a:gd name="T45" fmla="*/ 5312 h 5657"/>
                <a:gd name="T46" fmla="*/ 2093 w 2719"/>
                <a:gd name="T47" fmla="*/ 3093 h 5657"/>
                <a:gd name="T48" fmla="*/ 2093 w 2719"/>
                <a:gd name="T49" fmla="*/ 2781 h 5657"/>
                <a:gd name="T50" fmla="*/ 2093 w 2719"/>
                <a:gd name="T51" fmla="*/ 1032 h 5657"/>
                <a:gd name="T52" fmla="*/ 2218 w 2719"/>
                <a:gd name="T53" fmla="*/ 938 h 5657"/>
                <a:gd name="T54" fmla="*/ 2250 w 2719"/>
                <a:gd name="T55" fmla="*/ 1032 h 5657"/>
                <a:gd name="T56" fmla="*/ 2250 w 2719"/>
                <a:gd name="T57" fmla="*/ 2499 h 5657"/>
                <a:gd name="T58" fmla="*/ 2468 w 2719"/>
                <a:gd name="T59" fmla="*/ 2718 h 5657"/>
                <a:gd name="T60" fmla="*/ 2718 w 2719"/>
                <a:gd name="T61" fmla="*/ 2499 h 5657"/>
                <a:gd name="T62" fmla="*/ 2718 w 2719"/>
                <a:gd name="T63" fmla="*/ 625 h 5657"/>
                <a:gd name="T64" fmla="*/ 2093 w 2719"/>
                <a:gd name="T65" fmla="*/ 0 h 5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9" h="5657">
                  <a:moveTo>
                    <a:pt x="2093" y="0"/>
                  </a:moveTo>
                  <a:lnTo>
                    <a:pt x="2093" y="0"/>
                  </a:lnTo>
                  <a:cubicBezTo>
                    <a:pt x="625" y="0"/>
                    <a:pt x="625" y="0"/>
                    <a:pt x="625" y="0"/>
                  </a:cubicBezTo>
                  <a:cubicBezTo>
                    <a:pt x="218" y="0"/>
                    <a:pt x="0" y="188"/>
                    <a:pt x="0" y="625"/>
                  </a:cubicBezTo>
                  <a:cubicBezTo>
                    <a:pt x="0" y="2499"/>
                    <a:pt x="0" y="2499"/>
                    <a:pt x="0" y="2499"/>
                  </a:cubicBezTo>
                  <a:cubicBezTo>
                    <a:pt x="0" y="2624"/>
                    <a:pt x="93" y="2718"/>
                    <a:pt x="250" y="2718"/>
                  </a:cubicBezTo>
                  <a:cubicBezTo>
                    <a:pt x="375" y="2718"/>
                    <a:pt x="468" y="2624"/>
                    <a:pt x="468" y="2499"/>
                  </a:cubicBezTo>
                  <a:cubicBezTo>
                    <a:pt x="468" y="2499"/>
                    <a:pt x="468" y="1188"/>
                    <a:pt x="468" y="1032"/>
                  </a:cubicBezTo>
                  <a:cubicBezTo>
                    <a:pt x="468" y="938"/>
                    <a:pt x="531" y="938"/>
                    <a:pt x="531" y="938"/>
                  </a:cubicBezTo>
                  <a:cubicBezTo>
                    <a:pt x="593" y="938"/>
                    <a:pt x="625" y="938"/>
                    <a:pt x="625" y="1032"/>
                  </a:cubicBezTo>
                  <a:cubicBezTo>
                    <a:pt x="625" y="1188"/>
                    <a:pt x="625" y="2249"/>
                    <a:pt x="625" y="2781"/>
                  </a:cubicBezTo>
                  <a:cubicBezTo>
                    <a:pt x="625" y="3093"/>
                    <a:pt x="625" y="3093"/>
                    <a:pt x="625" y="3093"/>
                  </a:cubicBezTo>
                  <a:cubicBezTo>
                    <a:pt x="625" y="5312"/>
                    <a:pt x="625" y="5312"/>
                    <a:pt x="625" y="5312"/>
                  </a:cubicBezTo>
                  <a:cubicBezTo>
                    <a:pt x="625" y="5468"/>
                    <a:pt x="781" y="5656"/>
                    <a:pt x="937" y="5656"/>
                  </a:cubicBezTo>
                  <a:lnTo>
                    <a:pt x="937" y="5656"/>
                  </a:lnTo>
                  <a:cubicBezTo>
                    <a:pt x="1093" y="5656"/>
                    <a:pt x="1218" y="5468"/>
                    <a:pt x="1218" y="5312"/>
                  </a:cubicBezTo>
                  <a:cubicBezTo>
                    <a:pt x="1218" y="5312"/>
                    <a:pt x="1218" y="3249"/>
                    <a:pt x="1218" y="3156"/>
                  </a:cubicBezTo>
                  <a:cubicBezTo>
                    <a:pt x="1218" y="3031"/>
                    <a:pt x="1250" y="3031"/>
                    <a:pt x="1375" y="3031"/>
                  </a:cubicBezTo>
                  <a:cubicBezTo>
                    <a:pt x="1406" y="3031"/>
                    <a:pt x="1531" y="3031"/>
                    <a:pt x="1531" y="3156"/>
                  </a:cubicBezTo>
                  <a:cubicBezTo>
                    <a:pt x="1531" y="3249"/>
                    <a:pt x="1531" y="5312"/>
                    <a:pt x="1531" y="5312"/>
                  </a:cubicBezTo>
                  <a:cubicBezTo>
                    <a:pt x="1531" y="5468"/>
                    <a:pt x="1562" y="5656"/>
                    <a:pt x="1781" y="5656"/>
                  </a:cubicBezTo>
                  <a:lnTo>
                    <a:pt x="1781" y="5656"/>
                  </a:lnTo>
                  <a:cubicBezTo>
                    <a:pt x="1937" y="5656"/>
                    <a:pt x="2093" y="5468"/>
                    <a:pt x="2093" y="5312"/>
                  </a:cubicBezTo>
                  <a:cubicBezTo>
                    <a:pt x="2093" y="3093"/>
                    <a:pt x="2093" y="3093"/>
                    <a:pt x="2093" y="3093"/>
                  </a:cubicBezTo>
                  <a:cubicBezTo>
                    <a:pt x="2093" y="2781"/>
                    <a:pt x="2093" y="2781"/>
                    <a:pt x="2093" y="2781"/>
                  </a:cubicBezTo>
                  <a:cubicBezTo>
                    <a:pt x="2093" y="2249"/>
                    <a:pt x="2093" y="1188"/>
                    <a:pt x="2093" y="1032"/>
                  </a:cubicBezTo>
                  <a:cubicBezTo>
                    <a:pt x="2093" y="938"/>
                    <a:pt x="2156" y="938"/>
                    <a:pt x="2218" y="938"/>
                  </a:cubicBezTo>
                  <a:cubicBezTo>
                    <a:pt x="2218" y="938"/>
                    <a:pt x="2250" y="938"/>
                    <a:pt x="2250" y="1032"/>
                  </a:cubicBezTo>
                  <a:cubicBezTo>
                    <a:pt x="2250" y="1188"/>
                    <a:pt x="2250" y="2499"/>
                    <a:pt x="2250" y="2499"/>
                  </a:cubicBezTo>
                  <a:cubicBezTo>
                    <a:pt x="2250" y="2624"/>
                    <a:pt x="2375" y="2718"/>
                    <a:pt x="2468" y="2718"/>
                  </a:cubicBezTo>
                  <a:cubicBezTo>
                    <a:pt x="2562" y="2718"/>
                    <a:pt x="2718" y="2624"/>
                    <a:pt x="2718" y="2499"/>
                  </a:cubicBezTo>
                  <a:cubicBezTo>
                    <a:pt x="2718" y="625"/>
                    <a:pt x="2718" y="625"/>
                    <a:pt x="2718" y="625"/>
                  </a:cubicBezTo>
                  <a:cubicBezTo>
                    <a:pt x="2718" y="188"/>
                    <a:pt x="2531" y="0"/>
                    <a:pt x="209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  <p:sp>
          <p:nvSpPr>
            <p:cNvPr id="31" name="Freeform 4"/>
            <p:cNvSpPr>
              <a:spLocks noChangeArrowheads="1"/>
            </p:cNvSpPr>
            <p:nvPr/>
          </p:nvSpPr>
          <p:spPr bwMode="auto">
            <a:xfrm>
              <a:off x="2626519" y="2203133"/>
              <a:ext cx="382587" cy="360362"/>
            </a:xfrm>
            <a:custGeom>
              <a:avLst/>
              <a:gdLst>
                <a:gd name="T0" fmla="*/ 532 w 1064"/>
                <a:gd name="T1" fmla="*/ 0 h 1001"/>
                <a:gd name="T2" fmla="*/ 532 w 1064"/>
                <a:gd name="T3" fmla="*/ 0 h 1001"/>
                <a:gd name="T4" fmla="*/ 0 w 1064"/>
                <a:gd name="T5" fmla="*/ 531 h 1001"/>
                <a:gd name="T6" fmla="*/ 532 w 1064"/>
                <a:gd name="T7" fmla="*/ 1000 h 1001"/>
                <a:gd name="T8" fmla="*/ 1063 w 1064"/>
                <a:gd name="T9" fmla="*/ 531 h 1001"/>
                <a:gd name="T10" fmla="*/ 532 w 106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4" h="1001">
                  <a:moveTo>
                    <a:pt x="532" y="0"/>
                  </a:moveTo>
                  <a:lnTo>
                    <a:pt x="532" y="0"/>
                  </a:lnTo>
                  <a:cubicBezTo>
                    <a:pt x="219" y="0"/>
                    <a:pt x="0" y="219"/>
                    <a:pt x="0" y="531"/>
                  </a:cubicBezTo>
                  <a:cubicBezTo>
                    <a:pt x="0" y="812"/>
                    <a:pt x="219" y="1000"/>
                    <a:pt x="532" y="1000"/>
                  </a:cubicBezTo>
                  <a:cubicBezTo>
                    <a:pt x="782" y="1000"/>
                    <a:pt x="1063" y="812"/>
                    <a:pt x="1063" y="531"/>
                  </a:cubicBezTo>
                  <a:cubicBezTo>
                    <a:pt x="1063" y="219"/>
                    <a:pt x="782" y="0"/>
                    <a:pt x="53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4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ihad\Desktop\yatirimtesvikle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9487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56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160639" y="8612370"/>
            <a:ext cx="15985776" cy="2354945"/>
          </a:xfrm>
          <a:prstGeom prst="rect">
            <a:avLst/>
          </a:prstGeom>
        </p:spPr>
        <p:txBody>
          <a:bodyPr vert="horz" lIns="182886" tIns="91443" rIns="182886" bIns="91443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200" dirty="0" smtClean="0">
                <a:solidFill>
                  <a:schemeClr val="tx1"/>
                </a:solidFill>
                <a:cs typeface="Lato Regular"/>
              </a:rPr>
              <a:t>Yatırımcılarımızın 2015 ve 2016 yıllarında gerçekleştirecekleri yatırım harcamaları için, </a:t>
            </a:r>
            <a:r>
              <a:rPr lang="tr-TR" sz="5200" b="1" dirty="0" smtClean="0">
                <a:solidFill>
                  <a:schemeClr val="tx1"/>
                </a:solidFill>
                <a:cs typeface="Lato Regular"/>
              </a:rPr>
              <a:t>yatırım döneminde </a:t>
            </a:r>
            <a:r>
              <a:rPr lang="tr-TR" sz="5200" dirty="0" smtClean="0">
                <a:solidFill>
                  <a:schemeClr val="tx1"/>
                </a:solidFill>
                <a:cs typeface="Lato Regular"/>
              </a:rPr>
              <a:t>mevcut diğer tüm faaliyetlerinden  elde edecekleri tüm kazançlarına daha yüksek miktarda vergi indirimi uygulanacaktır.</a:t>
            </a:r>
            <a:endParaRPr lang="en-US" sz="5200" dirty="0">
              <a:solidFill>
                <a:schemeClr val="tx1"/>
              </a:solidFill>
              <a:cs typeface="Lato Light"/>
            </a:endParaRPr>
          </a:p>
          <a:p>
            <a:pPr marL="0" indent="0" algn="ctr">
              <a:buNone/>
            </a:pPr>
            <a:endParaRPr lang="en-US" sz="52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326" y="2549668"/>
            <a:ext cx="15025255" cy="210122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2" b="1" dirty="0" smtClean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Yatırım Döneminde Uygulanan Vergi İndirimi Artırılacaktır</a:t>
            </a:r>
            <a:endParaRPr lang="id-ID" sz="6602" b="1" dirty="0">
              <a:solidFill>
                <a:schemeClr val="tx2"/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8167058" y="5449359"/>
            <a:ext cx="1972931" cy="1977376"/>
            <a:chOff x="14876031" y="7532455"/>
            <a:chExt cx="1255582" cy="1258411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14876031" y="7532455"/>
              <a:ext cx="1255582" cy="1258411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grpSp>
          <p:nvGrpSpPr>
            <p:cNvPr id="6" name="Group 77"/>
            <p:cNvGrpSpPr/>
            <p:nvPr/>
          </p:nvGrpSpPr>
          <p:grpSpPr>
            <a:xfrm>
              <a:off x="15233624" y="7906522"/>
              <a:ext cx="570548" cy="538393"/>
              <a:chOff x="3498850" y="1541463"/>
              <a:chExt cx="504825" cy="476250"/>
            </a:xfrm>
            <a:solidFill>
              <a:schemeClr val="accent4"/>
            </a:solidFill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3743325" y="1801813"/>
                <a:ext cx="61913" cy="61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3498850" y="1541463"/>
                <a:ext cx="504825" cy="47625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96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/>
          <p:nvPr/>
        </p:nvSpPr>
        <p:spPr>
          <a:xfrm>
            <a:off x="4675750" y="1263404"/>
            <a:ext cx="9272190" cy="2100579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tx2"/>
                </a:solidFill>
                <a:cs typeface="Lato Regular"/>
              </a:rPr>
              <a:t>Yatırım Döneminde Vergi İndirimi Uygulaması</a:t>
            </a:r>
            <a:endParaRPr lang="id-ID" sz="66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281951" y="6311642"/>
            <a:ext cx="1165082" cy="760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30" name="Subtitle 2"/>
          <p:cNvSpPr txBox="1">
            <a:spLocks/>
          </p:cNvSpPr>
          <p:nvPr/>
        </p:nvSpPr>
        <p:spPr>
          <a:xfrm>
            <a:off x="1111284" y="4023243"/>
            <a:ext cx="15149756" cy="698190"/>
          </a:xfrm>
          <a:prstGeom prst="rect">
            <a:avLst/>
          </a:prstGeom>
        </p:spPr>
        <p:txBody>
          <a:bodyPr vert="horz" lIns="163160" tIns="81580" rIns="163160" bIns="81580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400" dirty="0" smtClean="0">
                <a:solidFill>
                  <a:schemeClr val="accent1"/>
                </a:solidFill>
                <a:latin typeface="Calibri" panose="020F0502020204030204" pitchFamily="34" charset="0"/>
                <a:cs typeface="Lato Light"/>
              </a:rPr>
              <a:t>2015-2016 </a:t>
            </a:r>
            <a:r>
              <a:rPr lang="tr-TR" sz="4400" b="1" dirty="0">
                <a:latin typeface="Calibri" panose="020F0502020204030204" pitchFamily="34" charset="0"/>
                <a:cs typeface="Lato Regular"/>
              </a:rPr>
              <a:t>Harcamaları İçin Yatırıma Katkı Tutarının Yatırım Döneminde Uygulanacak Oranları (%)</a:t>
            </a:r>
            <a:endParaRPr lang="en-US" sz="4400" b="1" dirty="0"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3902599" y="7170842"/>
            <a:ext cx="10367931" cy="4621786"/>
            <a:chOff x="2002248" y="3443132"/>
            <a:chExt cx="13539624" cy="526299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665352" y="4687957"/>
              <a:ext cx="6876520" cy="17214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093996" y="5410922"/>
              <a:ext cx="3431116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2087101" y="3443132"/>
              <a:ext cx="19230" cy="526299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5518211" y="3454269"/>
              <a:ext cx="3569" cy="525185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2002249" y="3443132"/>
              <a:ext cx="6661867" cy="12394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Calibri" panose="020F050202020403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12494" y="5393708"/>
              <a:ext cx="13529378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12494" y="6688839"/>
              <a:ext cx="13529378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15337" y="8040289"/>
              <a:ext cx="13506443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2012494" y="6014461"/>
              <a:ext cx="13529378" cy="621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2002251" y="7368077"/>
              <a:ext cx="13515961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015338" y="8706122"/>
              <a:ext cx="13526534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654143" y="3454269"/>
              <a:ext cx="22279" cy="525185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002368" y="3443132"/>
              <a:ext cx="12969" cy="526299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Rectangle 129"/>
            <p:cNvSpPr>
              <a:spLocks/>
            </p:cNvSpPr>
            <p:nvPr/>
          </p:nvSpPr>
          <p:spPr bwMode="auto">
            <a:xfrm>
              <a:off x="2002249" y="3798380"/>
              <a:ext cx="6651893" cy="52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683894" algn="l"/>
                  <a:tab pos="1367789" algn="l"/>
                  <a:tab pos="2051683" algn="l"/>
                  <a:tab pos="2735578" algn="l"/>
                  <a:tab pos="3419472" algn="l"/>
                  <a:tab pos="4103367" algn="l"/>
                  <a:tab pos="4787261" algn="l"/>
                  <a:tab pos="5471155" algn="l"/>
                  <a:tab pos="6155050" algn="l"/>
                  <a:tab pos="6838945" algn="l"/>
                  <a:tab pos="7522839" algn="l"/>
                  <a:tab pos="8206733" algn="l"/>
                </a:tabLst>
              </a:pPr>
              <a:r>
                <a:rPr lang="tr-TR" sz="2701" dirty="0" smtClean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Helvetica" charset="0"/>
                </a:rPr>
                <a:t>Bölgeler</a:t>
              </a:r>
              <a:endParaRPr lang="en-US" sz="270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endParaRPr>
            </a:p>
          </p:txBody>
        </p:sp>
        <p:sp>
          <p:nvSpPr>
            <p:cNvPr id="155" name="Rectangle 129"/>
            <p:cNvSpPr>
              <a:spLocks/>
            </p:cNvSpPr>
            <p:nvPr/>
          </p:nvSpPr>
          <p:spPr bwMode="auto">
            <a:xfrm>
              <a:off x="2002248" y="4797012"/>
              <a:ext cx="6663103" cy="52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683894" algn="l"/>
                  <a:tab pos="1367789" algn="l"/>
                  <a:tab pos="2051683" algn="l"/>
                  <a:tab pos="2735578" algn="l"/>
                  <a:tab pos="3419472" algn="l"/>
                  <a:tab pos="4103367" algn="l"/>
                  <a:tab pos="4787261" algn="l"/>
                  <a:tab pos="5471155" algn="l"/>
                  <a:tab pos="6155050" algn="l"/>
                  <a:tab pos="6838945" algn="l"/>
                  <a:tab pos="7522839" algn="l"/>
                  <a:tab pos="8206733" algn="l"/>
                </a:tabLst>
              </a:pPr>
              <a:r>
                <a:rPr lang="tr-TR" sz="2400" dirty="0" smtClean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Helvetica" charset="0"/>
                </a:rPr>
                <a:t>1</a:t>
              </a:r>
              <a:endPara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endParaRPr>
            </a:p>
          </p:txBody>
        </p:sp>
        <p:sp>
          <p:nvSpPr>
            <p:cNvPr id="156" name="Rectangle 129"/>
            <p:cNvSpPr>
              <a:spLocks/>
            </p:cNvSpPr>
            <p:nvPr/>
          </p:nvSpPr>
          <p:spPr bwMode="auto">
            <a:xfrm>
              <a:off x="2002248" y="5549104"/>
              <a:ext cx="6663103" cy="52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683894" algn="l"/>
                  <a:tab pos="1367789" algn="l"/>
                  <a:tab pos="2051683" algn="l"/>
                  <a:tab pos="2735578" algn="l"/>
                  <a:tab pos="3419472" algn="l"/>
                  <a:tab pos="4103367" algn="l"/>
                  <a:tab pos="4787261" algn="l"/>
                  <a:tab pos="5471155" algn="l"/>
                  <a:tab pos="6155050" algn="l"/>
                  <a:tab pos="6838945" algn="l"/>
                  <a:tab pos="7522839" algn="l"/>
                  <a:tab pos="8206733" algn="l"/>
                </a:tabLst>
              </a:pPr>
              <a:r>
                <a:rPr lang="tr-TR" sz="2400" dirty="0" smtClean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Helvetica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endParaRPr>
            </a:p>
          </p:txBody>
        </p:sp>
        <p:sp>
          <p:nvSpPr>
            <p:cNvPr id="157" name="Rectangle 129"/>
            <p:cNvSpPr>
              <a:spLocks/>
            </p:cNvSpPr>
            <p:nvPr/>
          </p:nvSpPr>
          <p:spPr bwMode="auto">
            <a:xfrm>
              <a:off x="2013320" y="6866085"/>
              <a:ext cx="6663103" cy="52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683894" algn="l"/>
                  <a:tab pos="1367789" algn="l"/>
                  <a:tab pos="2051683" algn="l"/>
                  <a:tab pos="2735578" algn="l"/>
                  <a:tab pos="3419472" algn="l"/>
                  <a:tab pos="4103367" algn="l"/>
                  <a:tab pos="4787261" algn="l"/>
                  <a:tab pos="5471155" algn="l"/>
                  <a:tab pos="6155050" algn="l"/>
                  <a:tab pos="6838945" algn="l"/>
                  <a:tab pos="7522839" algn="l"/>
                  <a:tab pos="8206733" algn="l"/>
                </a:tabLst>
              </a:pPr>
              <a:r>
                <a:rPr lang="tr-TR" sz="2400" dirty="0" smtClean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Helvetica" charset="0"/>
                </a:rPr>
                <a:t>4</a:t>
              </a:r>
              <a:endPara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endParaRPr>
            </a:p>
          </p:txBody>
        </p:sp>
        <p:sp>
          <p:nvSpPr>
            <p:cNvPr id="158" name="Rectangle 129"/>
            <p:cNvSpPr>
              <a:spLocks/>
            </p:cNvSpPr>
            <p:nvPr/>
          </p:nvSpPr>
          <p:spPr bwMode="auto">
            <a:xfrm>
              <a:off x="2013320" y="6197177"/>
              <a:ext cx="6663103" cy="52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683894" algn="l"/>
                  <a:tab pos="1367789" algn="l"/>
                  <a:tab pos="2051683" algn="l"/>
                  <a:tab pos="2735578" algn="l"/>
                  <a:tab pos="3419472" algn="l"/>
                  <a:tab pos="4103367" algn="l"/>
                  <a:tab pos="4787261" algn="l"/>
                  <a:tab pos="5471155" algn="l"/>
                  <a:tab pos="6155050" algn="l"/>
                  <a:tab pos="6838945" algn="l"/>
                  <a:tab pos="7522839" algn="l"/>
                  <a:tab pos="8206733" algn="l"/>
                </a:tabLst>
              </a:pPr>
              <a:r>
                <a:rPr lang="tr-TR" sz="2400" dirty="0" smtClean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Helvetica" charset="0"/>
                </a:rPr>
                <a:t>3</a:t>
              </a:r>
              <a:endParaRPr lang="en-US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endParaRPr>
            </a:p>
          </p:txBody>
        </p:sp>
        <p:sp>
          <p:nvSpPr>
            <p:cNvPr id="159" name="Rectangle 129"/>
            <p:cNvSpPr>
              <a:spLocks/>
            </p:cNvSpPr>
            <p:nvPr/>
          </p:nvSpPr>
          <p:spPr bwMode="auto">
            <a:xfrm>
              <a:off x="2006559" y="7512728"/>
              <a:ext cx="6663103" cy="52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tabLst>
                  <a:tab pos="683894" algn="l"/>
                  <a:tab pos="1367789" algn="l"/>
                  <a:tab pos="2051683" algn="l"/>
                  <a:tab pos="2735578" algn="l"/>
                  <a:tab pos="3419472" algn="l"/>
                  <a:tab pos="4103367" algn="l"/>
                  <a:tab pos="4787261" algn="l"/>
                  <a:tab pos="5471155" algn="l"/>
                  <a:tab pos="6155050" algn="l"/>
                  <a:tab pos="6838945" algn="l"/>
                  <a:tab pos="7522839" algn="l"/>
                  <a:tab pos="8206733" algn="l"/>
                </a:tabLst>
              </a:pPr>
              <a:r>
                <a:rPr lang="tr-TR" sz="2400" dirty="0" smtClean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Helvetica" charset="0"/>
                </a:rPr>
                <a:t>5</a:t>
              </a:r>
              <a:endParaRPr lang="en-US" sz="20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endParaRPr>
            </a:p>
          </p:txBody>
        </p:sp>
      </p:grpSp>
      <p:sp>
        <p:nvSpPr>
          <p:cNvPr id="76" name="Rectangle 94"/>
          <p:cNvSpPr/>
          <p:nvPr/>
        </p:nvSpPr>
        <p:spPr>
          <a:xfrm>
            <a:off x="8996079" y="7180623"/>
            <a:ext cx="2643694" cy="1078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75858" tIns="87929" rIns="175858" bIns="87929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77" name="Rectangle 21"/>
          <p:cNvSpPr/>
          <p:nvPr/>
        </p:nvSpPr>
        <p:spPr>
          <a:xfrm>
            <a:off x="11627779" y="7170842"/>
            <a:ext cx="2627366" cy="10884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78" name="Rectangle 129"/>
          <p:cNvSpPr>
            <a:spLocks/>
          </p:cNvSpPr>
          <p:nvPr/>
        </p:nvSpPr>
        <p:spPr bwMode="auto">
          <a:xfrm>
            <a:off x="11645055" y="7471887"/>
            <a:ext cx="2625475" cy="4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701" dirty="0" smtClean="0">
                <a:solidFill>
                  <a:schemeClr val="bg1"/>
                </a:solidFill>
                <a:ea typeface="ＭＳ Ｐゴシック" charset="0"/>
                <a:cs typeface="Lato Regular"/>
                <a:sym typeface="Helvetica" charset="0"/>
              </a:rPr>
              <a:t>Değişiklik Sonrası</a:t>
            </a:r>
            <a:endParaRPr lang="en-US" sz="2701" dirty="0">
              <a:solidFill>
                <a:schemeClr val="bg1"/>
              </a:solidFill>
              <a:ea typeface="ＭＳ Ｐゴシック" charset="0"/>
              <a:cs typeface="Lato Regular"/>
              <a:sym typeface="Helvetica" charset="0"/>
            </a:endParaRPr>
          </a:p>
        </p:txBody>
      </p:sp>
      <p:cxnSp>
        <p:nvCxnSpPr>
          <p:cNvPr id="79" name="Straight Connector 30"/>
          <p:cNvCxnSpPr/>
          <p:nvPr/>
        </p:nvCxnSpPr>
        <p:spPr>
          <a:xfrm>
            <a:off x="9017688" y="8228325"/>
            <a:ext cx="2627368" cy="0"/>
          </a:xfrm>
          <a:prstGeom prst="line">
            <a:avLst/>
          </a:prstGeom>
          <a:ln w="3175">
            <a:solidFill>
              <a:schemeClr val="bg1">
                <a:alpha val="4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129"/>
          <p:cNvSpPr>
            <a:spLocks/>
          </p:cNvSpPr>
          <p:nvPr/>
        </p:nvSpPr>
        <p:spPr bwMode="auto">
          <a:xfrm>
            <a:off x="9018633" y="7494209"/>
            <a:ext cx="2621140" cy="4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701" dirty="0" smtClean="0">
                <a:solidFill>
                  <a:schemeClr val="bg1"/>
                </a:solidFill>
                <a:ea typeface="ＭＳ Ｐゴシック" charset="0"/>
                <a:cs typeface="Lato Regular"/>
                <a:sym typeface="Helvetica" charset="0"/>
              </a:rPr>
              <a:t>Mevcut Durum</a:t>
            </a:r>
            <a:endParaRPr lang="en-US" sz="2701" dirty="0">
              <a:solidFill>
                <a:schemeClr val="bg1"/>
              </a:solidFill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93" name="Rectangle 129"/>
          <p:cNvSpPr>
            <a:spLocks/>
          </p:cNvSpPr>
          <p:nvPr/>
        </p:nvSpPr>
        <p:spPr bwMode="auto">
          <a:xfrm>
            <a:off x="3895010" y="11302837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6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grpSp>
        <p:nvGrpSpPr>
          <p:cNvPr id="97" name="Grup 6"/>
          <p:cNvGrpSpPr/>
          <p:nvPr/>
        </p:nvGrpSpPr>
        <p:grpSpPr>
          <a:xfrm>
            <a:off x="11386408" y="8539492"/>
            <a:ext cx="517295" cy="3044176"/>
            <a:chOff x="3169403" y="4065724"/>
            <a:chExt cx="517295" cy="2197485"/>
          </a:xfrm>
          <a:solidFill>
            <a:srgbClr val="92D050"/>
          </a:solidFill>
        </p:grpSpPr>
        <p:sp>
          <p:nvSpPr>
            <p:cNvPr id="98" name="Sağ Ok 1"/>
            <p:cNvSpPr/>
            <p:nvPr/>
          </p:nvSpPr>
          <p:spPr>
            <a:xfrm>
              <a:off x="3169403" y="4065724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99" name="Sağ Ok 8"/>
            <p:cNvSpPr/>
            <p:nvPr/>
          </p:nvSpPr>
          <p:spPr>
            <a:xfrm>
              <a:off x="3169403" y="4482091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100" name="Sağ Ok 9"/>
            <p:cNvSpPr/>
            <p:nvPr/>
          </p:nvSpPr>
          <p:spPr>
            <a:xfrm>
              <a:off x="3169403" y="4897524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101" name="Sağ Ok 10"/>
            <p:cNvSpPr/>
            <p:nvPr/>
          </p:nvSpPr>
          <p:spPr>
            <a:xfrm>
              <a:off x="3182642" y="5299971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102" name="Sağ Ok 11"/>
            <p:cNvSpPr/>
            <p:nvPr/>
          </p:nvSpPr>
          <p:spPr>
            <a:xfrm>
              <a:off x="3171375" y="5725323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  <p:sp>
          <p:nvSpPr>
            <p:cNvPr id="103" name="Sağ Ok 12"/>
            <p:cNvSpPr/>
            <p:nvPr/>
          </p:nvSpPr>
          <p:spPr>
            <a:xfrm>
              <a:off x="3169403" y="6119193"/>
              <a:ext cx="504056" cy="1440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000099"/>
                </a:solidFill>
              </a:endParaRPr>
            </a:p>
          </p:txBody>
        </p:sp>
      </p:grpSp>
      <p:sp>
        <p:nvSpPr>
          <p:cNvPr id="106" name="Rectangle 129"/>
          <p:cNvSpPr>
            <a:spLocks/>
          </p:cNvSpPr>
          <p:nvPr/>
        </p:nvSpPr>
        <p:spPr bwMode="auto">
          <a:xfrm>
            <a:off x="7826998" y="8399080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07" name="Rectangle 129"/>
          <p:cNvSpPr>
            <a:spLocks/>
          </p:cNvSpPr>
          <p:nvPr/>
        </p:nvSpPr>
        <p:spPr bwMode="auto">
          <a:xfrm>
            <a:off x="7816108" y="8924631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10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08" name="Rectangle 129"/>
          <p:cNvSpPr>
            <a:spLocks/>
          </p:cNvSpPr>
          <p:nvPr/>
        </p:nvSpPr>
        <p:spPr bwMode="auto">
          <a:xfrm>
            <a:off x="7821547" y="9501585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20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09" name="Rectangle 129"/>
          <p:cNvSpPr>
            <a:spLocks/>
          </p:cNvSpPr>
          <p:nvPr/>
        </p:nvSpPr>
        <p:spPr bwMode="auto">
          <a:xfrm>
            <a:off x="7826986" y="10111197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30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0" name="Rectangle 129"/>
          <p:cNvSpPr>
            <a:spLocks/>
          </p:cNvSpPr>
          <p:nvPr/>
        </p:nvSpPr>
        <p:spPr bwMode="auto">
          <a:xfrm>
            <a:off x="7816096" y="10720205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50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1" name="Rectangle 129"/>
          <p:cNvSpPr>
            <a:spLocks/>
          </p:cNvSpPr>
          <p:nvPr/>
        </p:nvSpPr>
        <p:spPr bwMode="auto">
          <a:xfrm>
            <a:off x="7821535" y="11330421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80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2" name="Rectangle 129"/>
          <p:cNvSpPr>
            <a:spLocks/>
          </p:cNvSpPr>
          <p:nvPr/>
        </p:nvSpPr>
        <p:spPr bwMode="auto">
          <a:xfrm>
            <a:off x="10494064" y="8370653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50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5" name="Rectangle 129"/>
          <p:cNvSpPr>
            <a:spLocks/>
          </p:cNvSpPr>
          <p:nvPr/>
        </p:nvSpPr>
        <p:spPr bwMode="auto">
          <a:xfrm>
            <a:off x="10499503" y="8947607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55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6" name="Rectangle 129"/>
          <p:cNvSpPr>
            <a:spLocks/>
          </p:cNvSpPr>
          <p:nvPr/>
        </p:nvSpPr>
        <p:spPr bwMode="auto">
          <a:xfrm>
            <a:off x="10504942" y="9523957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60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7" name="Rectangle 129"/>
          <p:cNvSpPr>
            <a:spLocks/>
          </p:cNvSpPr>
          <p:nvPr/>
        </p:nvSpPr>
        <p:spPr bwMode="auto">
          <a:xfrm>
            <a:off x="10494052" y="10116636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65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8" name="Rectangle 129"/>
          <p:cNvSpPr>
            <a:spLocks/>
          </p:cNvSpPr>
          <p:nvPr/>
        </p:nvSpPr>
        <p:spPr bwMode="auto">
          <a:xfrm>
            <a:off x="10494052" y="10720809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7</a:t>
            </a: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  <p:sp>
        <p:nvSpPr>
          <p:cNvPr id="119" name="Rectangle 129"/>
          <p:cNvSpPr>
            <a:spLocks/>
          </p:cNvSpPr>
          <p:nvPr/>
        </p:nvSpPr>
        <p:spPr bwMode="auto">
          <a:xfrm>
            <a:off x="10499491" y="11330421"/>
            <a:ext cx="5102253" cy="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683894" algn="l"/>
                <a:tab pos="1367789" algn="l"/>
                <a:tab pos="2051683" algn="l"/>
                <a:tab pos="2735578" algn="l"/>
                <a:tab pos="3419472" algn="l"/>
                <a:tab pos="4103367" algn="l"/>
                <a:tab pos="4787261" algn="l"/>
                <a:tab pos="5471155" algn="l"/>
                <a:tab pos="6155050" algn="l"/>
                <a:tab pos="6838945" algn="l"/>
                <a:tab pos="7522839" algn="l"/>
                <a:tab pos="8206733" algn="l"/>
              </a:tabLst>
            </a:pPr>
            <a:r>
              <a:rPr lang="tr-TR" sz="24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Helvetica" charset="0"/>
              </a:rPr>
              <a:t>80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Lato Regular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8160</TotalTime>
  <Words>815</Words>
  <Application>Microsoft Macintosh PowerPoint</Application>
  <PresentationFormat>Custom</PresentationFormat>
  <Paragraphs>172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Yalçın Kayacan</cp:lastModifiedBy>
  <cp:revision>1991</cp:revision>
  <dcterms:created xsi:type="dcterms:W3CDTF">2014-11-12T21:47:38Z</dcterms:created>
  <dcterms:modified xsi:type="dcterms:W3CDTF">2015-04-01T14:56:27Z</dcterms:modified>
</cp:coreProperties>
</file>